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1331" r:id="rId3"/>
    <p:sldId id="1320" r:id="rId4"/>
    <p:sldId id="1325" r:id="rId5"/>
    <p:sldId id="1326" r:id="rId6"/>
    <p:sldId id="1327" r:id="rId7"/>
    <p:sldId id="1328" r:id="rId8"/>
    <p:sldId id="1334" r:id="rId9"/>
    <p:sldId id="1332" r:id="rId10"/>
    <p:sldId id="1335" r:id="rId11"/>
    <p:sldId id="1306" r:id="rId12"/>
    <p:sldId id="1318" r:id="rId13"/>
    <p:sldId id="1329" r:id="rId14"/>
    <p:sldId id="132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0C5"/>
    <a:srgbClr val="F56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848" autoAdjust="0"/>
  </p:normalViewPr>
  <p:slideViewPr>
    <p:cSldViewPr snapToGrid="0" showGuides="1">
      <p:cViewPr varScale="1">
        <p:scale>
          <a:sx n="70" d="100"/>
          <a:sy n="70" d="100"/>
        </p:scale>
        <p:origin x="1094" y="43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DF2CA9B-7490-4948-B62E-A3C8A61D7C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CA000D-3F3E-4BA4-AEE5-AB23A2B431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38477-7995-45CA-93E3-1339B1A4998B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D422B-9C13-4AD6-99C1-C8B6BE4B18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2507BD-253D-42BD-AAAA-F669184BD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4F287-B547-4892-8267-B3BFF78C4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48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0369F-4DBE-409E-A3E5-EECAF52A685D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B36CD-9DC4-444C-8511-C0163A5940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10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Adversarial loss : Non saturating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8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1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B36CD-9DC4-444C-8511-C0163A5940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4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5CFE2-97D2-4350-B11F-8094F7956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F98E20-B14C-4151-8A0E-EF7AE6594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10972-42A4-4B5D-9612-FB713856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A5084-6E81-4C1C-8892-93B2AEE8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B90EFD-A04B-4E42-86AC-EE72FF0AA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7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0803E-4C9E-4345-980D-4A1C9411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B7B40-118F-4E9E-A72F-7E20EC5C3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A9761-1FB1-4E0A-B79B-23A9B0C1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11DC9-F0D5-4C4B-A933-928AEB7B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6AFE3-E84D-4509-9E83-7B844CA2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24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8F65C5-0E4E-48B7-BE56-649FBCDE8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D37262-FAC5-439C-9C61-C1292C0AD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EEECB-023C-43A0-B176-1CD21E3A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B50218-F873-4CED-ABB8-2EA70627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ED11-569C-45FB-AEF5-13801A6C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03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B1E4B-68DC-4649-A351-8A7EE0DC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27BA9-B807-4A8A-AEF4-A45F1DE26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D6F4A4-1DFE-4A1B-BA7F-1973DE4F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3F75B-A5CD-412C-9B8C-9016E4D5B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78D0A-E362-41A3-9049-AF4ADE742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42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640A-0C23-4221-9E07-35E749B4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F2E01-C040-4BED-81C9-DE16D97FB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1E45C-9F78-4873-9B1C-D33D2280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51E87-86EC-4C84-A1CA-803186E3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514D6-2E1C-4D76-92C5-070780F6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93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3F0C2-B0F8-4138-8039-9CEE99DC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FCCC8-A481-491F-AA25-F418A9DE0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FA2A56-211B-42F7-9A09-1BF471451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29F4CA-F7C4-4C6D-9D3E-5011157B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01218B-3CD7-4405-A029-F8A7372A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25CC42-0D3B-446B-8B8A-E65CDAB3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8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E29C8-7EC1-41B7-9B63-39D95D8D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A4F0E5-2703-4C62-BE0B-2940D69A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1B4CA2-EDFF-444C-B58E-03EEA70C4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6F7FD5-51C2-46ED-86E6-FB2B30043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56D619-653B-4EE6-BA78-FF6F39BFA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7A4220-4222-4F9C-A50E-B841307F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17C99B-7D6F-4198-BA08-ABB013A7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8A45E7-0B51-46B1-AD83-C56B2294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4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81CE1-525C-43D2-9C17-E120FA0D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1337AE-B37C-4101-8FD3-F396D788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DB694B-BBA7-4738-9F80-1D818BFE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05E981-BF66-4E85-8FC9-C1813D08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1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C0EA4A-7F97-4764-BA8E-EB184930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AD54F1-7F2B-47E8-AF82-078E9E9B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CD957-AE22-4181-A2F5-5BD543B4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9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8A6B2-E44D-404A-9258-79351E2C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A4883-189A-45C6-AE3C-E2BB5EC5C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88A0CD-BEC3-4ED6-AF17-6B72F84E7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DB8B3-EBFB-4525-9126-F85465DD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CEB20A-CBCE-431E-B7C5-525E4B76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0AEBB6-9D90-4B6E-882A-016E28A7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0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CC6B1-6084-46C8-8322-D4D363CBF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C90DF4-AA7C-4391-939A-3A0C848ED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32219D-D309-49E0-8A2E-F454837DF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85066-3BB4-440B-98A6-E815A1CE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FAAC66-59C9-4624-847C-C082A59E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08A33F-0321-46BC-B4D0-BB46FB85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12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C81462-D8E9-4B58-ACBE-31C16F32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3" y="136526"/>
            <a:ext cx="11617174" cy="739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A842D-8A21-40F0-9593-500A82820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363" y="1049246"/>
            <a:ext cx="11617174" cy="522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150000"/>
              </a:lnSpc>
              <a:buClr>
                <a:srgbClr val="002060"/>
              </a:buClr>
              <a:buFont typeface="Times New Roman" panose="02020603050405020304" pitchFamily="18" charset="0"/>
              <a:buChar char="■"/>
              <a:defRPr/>
            </a:pP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AFBC8E-4C7B-42CD-9258-C69B0966AE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8FFA9-2925-4006-93CC-1E1E47C057D7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3DE37-453C-492F-9B46-43DEAF1F0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83D63-04DA-4F3E-B1B1-A05C01472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C4274-32F8-47EA-87CC-FF85C332E27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2FAA87-B07E-4F0B-B7B1-050DDEB95120}"/>
              </a:ext>
            </a:extLst>
          </p:cNvPr>
          <p:cNvCxnSpPr/>
          <p:nvPr userDrawn="1"/>
        </p:nvCxnSpPr>
        <p:spPr>
          <a:xfrm>
            <a:off x="252412" y="876300"/>
            <a:ext cx="11668125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8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tiff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B95228-9743-4113-B1EC-303658534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1950592"/>
            <a:ext cx="11064240" cy="23876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StyleMapGAN</a:t>
            </a:r>
            <a:br>
              <a:rPr lang="en-US" altLang="ko-KR" sz="4000" dirty="0">
                <a:cs typeface="Times New Roman" panose="02020603050405020304" pitchFamily="18" charset="0"/>
              </a:rPr>
            </a:br>
            <a:r>
              <a:rPr lang="en-US" altLang="ko-KR" sz="3200" b="1" dirty="0">
                <a:cs typeface="Times New Roman" panose="02020603050405020304" pitchFamily="18" charset="0"/>
              </a:rPr>
              <a:t>[AICP] interactive video style transfer</a:t>
            </a:r>
            <a:endParaRPr lang="en-US" altLang="ko-KR" sz="4000" b="1" dirty="0">
              <a:cs typeface="Times New Roman" panose="02020603050405020304" pitchFamily="18" charset="0"/>
            </a:endParaRPr>
          </a:p>
        </p:txBody>
      </p:sp>
      <p:sp>
        <p:nvSpPr>
          <p:cNvPr id="5" name="부제목 5">
            <a:extLst>
              <a:ext uri="{FF2B5EF4-FFF2-40B4-BE49-F238E27FC236}">
                <a16:creationId xmlns:a16="http://schemas.microsoft.com/office/drawing/2014/main" id="{2BF5CB98-6CB9-4A6F-A785-C6037FF8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637" y="4729609"/>
            <a:ext cx="3886425" cy="1866394"/>
          </a:xfrm>
        </p:spPr>
        <p:txBody>
          <a:bodyPr>
            <a:normAutofit/>
          </a:bodyPr>
          <a:lstStyle/>
          <a:p>
            <a:pPr algn="l"/>
            <a:r>
              <a:rPr lang="en-US" altLang="ko-KR" sz="3500" dirty="0">
                <a:latin typeface="Segoe UI" panose="020B0502040204020203" pitchFamily="34" charset="0"/>
                <a:cs typeface="Segoe UI" panose="020B0502040204020203" pitchFamily="34" charset="0"/>
              </a:rPr>
              <a:t>Ha </a:t>
            </a:r>
            <a:r>
              <a:rPr lang="en-US" altLang="ko-KR" sz="3500" dirty="0" err="1">
                <a:latin typeface="Segoe UI" panose="020B0502040204020203" pitchFamily="34" charset="0"/>
                <a:cs typeface="Segoe UI" panose="020B0502040204020203" pitchFamily="34" charset="0"/>
              </a:rPr>
              <a:t>yeon</a:t>
            </a:r>
            <a:r>
              <a:rPr lang="en-US" altLang="ko-KR" sz="3500" dirty="0">
                <a:latin typeface="Segoe UI" panose="020B0502040204020203" pitchFamily="34" charset="0"/>
                <a:cs typeface="Segoe UI" panose="020B0502040204020203" pitchFamily="34" charset="0"/>
              </a:rPr>
              <a:t>, KIM</a:t>
            </a:r>
          </a:p>
          <a:p>
            <a:pPr algn="l"/>
            <a:r>
              <a:rPr lang="en-US" altLang="ko-KR" b="0" dirty="0">
                <a:latin typeface="Segoe UI" panose="020B0502040204020203" pitchFamily="34" charset="0"/>
                <a:cs typeface="Segoe UI" panose="020B0502040204020203" pitchFamily="34" charset="0"/>
              </a:rPr>
              <a:t>24</a:t>
            </a:r>
            <a:r>
              <a:rPr lang="en-US" altLang="ko-KR" b="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altLang="ko-KR" b="0" dirty="0">
                <a:latin typeface="Segoe UI" panose="020B0502040204020203" pitchFamily="34" charset="0"/>
                <a:cs typeface="Segoe UI" panose="020B0502040204020203" pitchFamily="34" charset="0"/>
              </a:rPr>
              <a:t> June, 2022</a:t>
            </a:r>
            <a:endParaRPr lang="ko-KR" altLang="en-US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BBD1C0-CBAF-44D9-B8F9-E50B8F9BF4F0}"/>
              </a:ext>
            </a:extLst>
          </p:cNvPr>
          <p:cNvCxnSpPr/>
          <p:nvPr/>
        </p:nvCxnSpPr>
        <p:spPr>
          <a:xfrm>
            <a:off x="261937" y="3340100"/>
            <a:ext cx="11668125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1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BE725-8C83-C4DC-B1F9-22B7577F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Prototype</a:t>
            </a:r>
            <a:endParaRPr lang="ko-KR" altLang="en-US" dirty="0"/>
          </a:p>
        </p:txBody>
      </p:sp>
      <p:grpSp>
        <p:nvGrpSpPr>
          <p:cNvPr id="4" name="Google Shape;229;p21">
            <a:extLst>
              <a:ext uri="{FF2B5EF4-FFF2-40B4-BE49-F238E27FC236}">
                <a16:creationId xmlns:a16="http://schemas.microsoft.com/office/drawing/2014/main" id="{2C37A914-BA1F-1684-A681-F4AC570633EA}"/>
              </a:ext>
            </a:extLst>
          </p:cNvPr>
          <p:cNvGrpSpPr/>
          <p:nvPr/>
        </p:nvGrpSpPr>
        <p:grpSpPr>
          <a:xfrm>
            <a:off x="1890132" y="1180441"/>
            <a:ext cx="8155925" cy="4902319"/>
            <a:chOff x="940676" y="865255"/>
            <a:chExt cx="8155925" cy="4902319"/>
          </a:xfrm>
        </p:grpSpPr>
        <p:sp>
          <p:nvSpPr>
            <p:cNvPr id="5" name="Google Shape;230;p21">
              <a:extLst>
                <a:ext uri="{FF2B5EF4-FFF2-40B4-BE49-F238E27FC236}">
                  <a16:creationId xmlns:a16="http://schemas.microsoft.com/office/drawing/2014/main" id="{49EEFE3B-5F1D-5EE1-77FE-702AACB01474}"/>
                </a:ext>
              </a:extLst>
            </p:cNvPr>
            <p:cNvSpPr/>
            <p:nvPr/>
          </p:nvSpPr>
          <p:spPr>
            <a:xfrm>
              <a:off x="986396" y="1453100"/>
              <a:ext cx="8005204" cy="4295837"/>
            </a:xfrm>
            <a:prstGeom prst="rect">
              <a:avLst/>
            </a:prstGeom>
            <a:solidFill>
              <a:srgbClr val="F1EF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31;p21">
              <a:extLst>
                <a:ext uri="{FF2B5EF4-FFF2-40B4-BE49-F238E27FC236}">
                  <a16:creationId xmlns:a16="http://schemas.microsoft.com/office/drawing/2014/main" id="{D0827AB2-6EE5-3B1D-320F-F5D3FBC63FC0}"/>
                </a:ext>
              </a:extLst>
            </p:cNvPr>
            <p:cNvSpPr/>
            <p:nvPr/>
          </p:nvSpPr>
          <p:spPr>
            <a:xfrm>
              <a:off x="986396" y="952478"/>
              <a:ext cx="8005204" cy="383342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32;p21">
              <a:extLst>
                <a:ext uri="{FF2B5EF4-FFF2-40B4-BE49-F238E27FC236}">
                  <a16:creationId xmlns:a16="http://schemas.microsoft.com/office/drawing/2014/main" id="{901B85A4-6B15-D758-DE60-64C6E997130E}"/>
                </a:ext>
              </a:extLst>
            </p:cNvPr>
            <p:cNvSpPr/>
            <p:nvPr/>
          </p:nvSpPr>
          <p:spPr>
            <a:xfrm>
              <a:off x="1001636" y="962417"/>
              <a:ext cx="1652112" cy="3833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33;p21">
              <a:extLst>
                <a:ext uri="{FF2B5EF4-FFF2-40B4-BE49-F238E27FC236}">
                  <a16:creationId xmlns:a16="http://schemas.microsoft.com/office/drawing/2014/main" id="{9A5E4F85-43E5-1A27-FB65-538CD1554B31}"/>
                </a:ext>
              </a:extLst>
            </p:cNvPr>
            <p:cNvSpPr/>
            <p:nvPr/>
          </p:nvSpPr>
          <p:spPr>
            <a:xfrm>
              <a:off x="991697" y="1198659"/>
              <a:ext cx="8005204" cy="2544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34;p21">
              <a:extLst>
                <a:ext uri="{FF2B5EF4-FFF2-40B4-BE49-F238E27FC236}">
                  <a16:creationId xmlns:a16="http://schemas.microsoft.com/office/drawing/2014/main" id="{38B30C1B-08D3-BDF0-1A1A-173D40E71653}"/>
                </a:ext>
              </a:extLst>
            </p:cNvPr>
            <p:cNvSpPr txBox="1"/>
            <p:nvPr/>
          </p:nvSpPr>
          <p:spPr>
            <a:xfrm>
              <a:off x="940676" y="1189245"/>
              <a:ext cx="3193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←</a:t>
              </a:r>
              <a:endParaRPr/>
            </a:p>
          </p:txBody>
        </p:sp>
        <p:sp>
          <p:nvSpPr>
            <p:cNvPr id="10" name="Google Shape;235;p21">
              <a:extLst>
                <a:ext uri="{FF2B5EF4-FFF2-40B4-BE49-F238E27FC236}">
                  <a16:creationId xmlns:a16="http://schemas.microsoft.com/office/drawing/2014/main" id="{429F1A5C-392F-1D66-59FE-B7DC25B52D2A}"/>
                </a:ext>
              </a:extLst>
            </p:cNvPr>
            <p:cNvSpPr txBox="1"/>
            <p:nvPr/>
          </p:nvSpPr>
          <p:spPr>
            <a:xfrm>
              <a:off x="1156847" y="1190925"/>
              <a:ext cx="22617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→</a:t>
              </a:r>
              <a:endParaRPr/>
            </a:p>
          </p:txBody>
        </p:sp>
        <p:sp>
          <p:nvSpPr>
            <p:cNvPr id="11" name="Google Shape;236;p21">
              <a:extLst>
                <a:ext uri="{FF2B5EF4-FFF2-40B4-BE49-F238E27FC236}">
                  <a16:creationId xmlns:a16="http://schemas.microsoft.com/office/drawing/2014/main" id="{176CE9AA-61CC-593A-6488-98FE701EED44}"/>
                </a:ext>
              </a:extLst>
            </p:cNvPr>
            <p:cNvSpPr/>
            <p:nvPr/>
          </p:nvSpPr>
          <p:spPr>
            <a:xfrm rot="10800000" flipH="1">
              <a:off x="1470660" y="1230630"/>
              <a:ext cx="7434801" cy="193480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37;p21">
              <a:extLst>
                <a:ext uri="{FF2B5EF4-FFF2-40B4-BE49-F238E27FC236}">
                  <a16:creationId xmlns:a16="http://schemas.microsoft.com/office/drawing/2014/main" id="{B5657B6E-6F3A-A747-F01F-EE0A80ABD4E4}"/>
                </a:ext>
              </a:extLst>
            </p:cNvPr>
            <p:cNvSpPr txBox="1"/>
            <p:nvPr/>
          </p:nvSpPr>
          <p:spPr>
            <a:xfrm>
              <a:off x="2389858" y="936826"/>
              <a:ext cx="4191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38;p21">
              <a:extLst>
                <a:ext uri="{FF2B5EF4-FFF2-40B4-BE49-F238E27FC236}">
                  <a16:creationId xmlns:a16="http://schemas.microsoft.com/office/drawing/2014/main" id="{9EBE8810-18C6-A68A-3217-D85E819BEFB0}"/>
                </a:ext>
              </a:extLst>
            </p:cNvPr>
            <p:cNvSpPr txBox="1"/>
            <p:nvPr/>
          </p:nvSpPr>
          <p:spPr>
            <a:xfrm>
              <a:off x="2609347" y="936826"/>
              <a:ext cx="4191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12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39;p21">
              <a:extLst>
                <a:ext uri="{FF2B5EF4-FFF2-40B4-BE49-F238E27FC236}">
                  <a16:creationId xmlns:a16="http://schemas.microsoft.com/office/drawing/2014/main" id="{B6BC468E-1563-0C4D-427B-173F611DE14C}"/>
                </a:ext>
              </a:extLst>
            </p:cNvPr>
            <p:cNvSpPr txBox="1"/>
            <p:nvPr/>
          </p:nvSpPr>
          <p:spPr>
            <a:xfrm>
              <a:off x="1100335" y="972816"/>
              <a:ext cx="914823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localhost:0530</a:t>
              </a:r>
              <a:endParaRPr sz="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240;p21">
              <a:extLst>
                <a:ext uri="{FF2B5EF4-FFF2-40B4-BE49-F238E27FC236}">
                  <a16:creationId xmlns:a16="http://schemas.microsoft.com/office/drawing/2014/main" id="{FE098D2F-65D4-B106-E561-C3A2BA7862C2}"/>
                </a:ext>
              </a:extLst>
            </p:cNvPr>
            <p:cNvGrpSpPr/>
            <p:nvPr/>
          </p:nvGrpSpPr>
          <p:grpSpPr>
            <a:xfrm>
              <a:off x="1478958" y="1227979"/>
              <a:ext cx="202299" cy="200055"/>
              <a:chOff x="1478958" y="1227979"/>
              <a:chExt cx="202299" cy="200055"/>
            </a:xfrm>
          </p:grpSpPr>
          <p:sp>
            <p:nvSpPr>
              <p:cNvPr id="21" name="Google Shape;241;p21">
                <a:extLst>
                  <a:ext uri="{FF2B5EF4-FFF2-40B4-BE49-F238E27FC236}">
                    <a16:creationId xmlns:a16="http://schemas.microsoft.com/office/drawing/2014/main" id="{77C90B2C-1AD8-CEAC-F1C3-2126223A4CAD}"/>
                  </a:ext>
                </a:extLst>
              </p:cNvPr>
              <p:cNvSpPr txBox="1"/>
              <p:nvPr/>
            </p:nvSpPr>
            <p:spPr>
              <a:xfrm>
                <a:off x="1478958" y="1227979"/>
                <a:ext cx="202299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endParaRPr sz="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42;p21">
                <a:extLst>
                  <a:ext uri="{FF2B5EF4-FFF2-40B4-BE49-F238E27FC236}">
                    <a16:creationId xmlns:a16="http://schemas.microsoft.com/office/drawing/2014/main" id="{B331C503-E1B8-14D1-79A1-21981A8495FB}"/>
                  </a:ext>
                </a:extLst>
              </p:cNvPr>
              <p:cNvSpPr/>
              <p:nvPr/>
            </p:nvSpPr>
            <p:spPr>
              <a:xfrm>
                <a:off x="1510487" y="1257768"/>
                <a:ext cx="139243" cy="139243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243;p21">
              <a:extLst>
                <a:ext uri="{FF2B5EF4-FFF2-40B4-BE49-F238E27FC236}">
                  <a16:creationId xmlns:a16="http://schemas.microsoft.com/office/drawing/2014/main" id="{5B6C0B6D-90AA-43B2-9CDE-4C28864AB367}"/>
                </a:ext>
              </a:extLst>
            </p:cNvPr>
            <p:cNvSpPr txBox="1"/>
            <p:nvPr/>
          </p:nvSpPr>
          <p:spPr>
            <a:xfrm>
              <a:off x="1608260" y="1219018"/>
              <a:ext cx="97944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localhost:0530</a:t>
              </a:r>
              <a:endParaRPr sz="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4;p21">
              <a:extLst>
                <a:ext uri="{FF2B5EF4-FFF2-40B4-BE49-F238E27FC236}">
                  <a16:creationId xmlns:a16="http://schemas.microsoft.com/office/drawing/2014/main" id="{54DD4038-3FB1-ED26-E4BE-1CC3E220C869}"/>
                </a:ext>
              </a:extLst>
            </p:cNvPr>
            <p:cNvSpPr txBox="1"/>
            <p:nvPr/>
          </p:nvSpPr>
          <p:spPr>
            <a:xfrm>
              <a:off x="8236758" y="865255"/>
              <a:ext cx="41910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</a:t>
              </a:r>
              <a:endPara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5;p21">
              <a:extLst>
                <a:ext uri="{FF2B5EF4-FFF2-40B4-BE49-F238E27FC236}">
                  <a16:creationId xmlns:a16="http://schemas.microsoft.com/office/drawing/2014/main" id="{410E05E2-3B00-9CC7-4318-0E2D12E935C9}"/>
                </a:ext>
              </a:extLst>
            </p:cNvPr>
            <p:cNvSpPr txBox="1"/>
            <p:nvPr/>
          </p:nvSpPr>
          <p:spPr>
            <a:xfrm>
              <a:off x="8677500" y="930911"/>
              <a:ext cx="4191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6;p21">
              <a:extLst>
                <a:ext uri="{FF2B5EF4-FFF2-40B4-BE49-F238E27FC236}">
                  <a16:creationId xmlns:a16="http://schemas.microsoft.com/office/drawing/2014/main" id="{03C4A459-9936-827E-7FC3-06594506995B}"/>
                </a:ext>
              </a:extLst>
            </p:cNvPr>
            <p:cNvSpPr/>
            <p:nvPr/>
          </p:nvSpPr>
          <p:spPr>
            <a:xfrm>
              <a:off x="1510487" y="1422077"/>
              <a:ext cx="7036202" cy="43454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7;p21">
              <a:extLst>
                <a:ext uri="{FF2B5EF4-FFF2-40B4-BE49-F238E27FC236}">
                  <a16:creationId xmlns:a16="http://schemas.microsoft.com/office/drawing/2014/main" id="{6F6D32F1-6584-7819-0C93-6707812E9715}"/>
                </a:ext>
              </a:extLst>
            </p:cNvPr>
            <p:cNvSpPr/>
            <p:nvPr/>
          </p:nvSpPr>
          <p:spPr>
            <a:xfrm>
              <a:off x="8546688" y="1040154"/>
              <a:ext cx="86311" cy="96195"/>
            </a:xfrm>
            <a:prstGeom prst="rect">
              <a:avLst/>
            </a:prstGeom>
            <a:noFill/>
            <a:ln w="152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48;p21">
            <a:extLst>
              <a:ext uri="{FF2B5EF4-FFF2-40B4-BE49-F238E27FC236}">
                <a16:creationId xmlns:a16="http://schemas.microsoft.com/office/drawing/2014/main" id="{4BC6BA1E-D329-83C9-5DD6-69D3557C87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29694" y="2121890"/>
            <a:ext cx="1547019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9;p21">
            <a:extLst>
              <a:ext uri="{FF2B5EF4-FFF2-40B4-BE49-F238E27FC236}">
                <a16:creationId xmlns:a16="http://schemas.microsoft.com/office/drawing/2014/main" id="{C25C6D7C-198D-EE9F-4759-BCE9ED3F0C39}"/>
              </a:ext>
            </a:extLst>
          </p:cNvPr>
          <p:cNvSpPr/>
          <p:nvPr/>
        </p:nvSpPr>
        <p:spPr>
          <a:xfrm>
            <a:off x="6985525" y="3355260"/>
            <a:ext cx="254441" cy="254441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0;p21">
            <a:extLst>
              <a:ext uri="{FF2B5EF4-FFF2-40B4-BE49-F238E27FC236}">
                <a16:creationId xmlns:a16="http://schemas.microsoft.com/office/drawing/2014/main" id="{1901B0AC-01CD-3C94-9923-382725B7B1BB}"/>
              </a:ext>
            </a:extLst>
          </p:cNvPr>
          <p:cNvCxnSpPr/>
          <p:nvPr/>
        </p:nvCxnSpPr>
        <p:spPr>
          <a:xfrm>
            <a:off x="7043878" y="3491719"/>
            <a:ext cx="13017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" name="Google Shape;251;p21">
            <a:extLst>
              <a:ext uri="{FF2B5EF4-FFF2-40B4-BE49-F238E27FC236}">
                <a16:creationId xmlns:a16="http://schemas.microsoft.com/office/drawing/2014/main" id="{BB50FC58-DB3F-A9D7-6185-2601B74DCBF5}"/>
              </a:ext>
            </a:extLst>
          </p:cNvPr>
          <p:cNvSpPr txBox="1"/>
          <p:nvPr/>
        </p:nvSpPr>
        <p:spPr>
          <a:xfrm>
            <a:off x="7617119" y="1854543"/>
            <a:ext cx="12971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Generated video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52;p21">
            <a:extLst>
              <a:ext uri="{FF2B5EF4-FFF2-40B4-BE49-F238E27FC236}">
                <a16:creationId xmlns:a16="http://schemas.microsoft.com/office/drawing/2014/main" id="{8604CFF9-2139-E757-5BF7-F85141E7AC30}"/>
              </a:ext>
            </a:extLst>
          </p:cNvPr>
          <p:cNvSpPr txBox="1"/>
          <p:nvPr/>
        </p:nvSpPr>
        <p:spPr>
          <a:xfrm>
            <a:off x="2991981" y="1854543"/>
            <a:ext cx="11336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lang="ko-KR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53;p21">
            <a:extLst>
              <a:ext uri="{FF2B5EF4-FFF2-40B4-BE49-F238E27FC236}">
                <a16:creationId xmlns:a16="http://schemas.microsoft.com/office/drawing/2014/main" id="{CB627C16-EBCD-EEF0-C089-C51B293FA9E8}"/>
              </a:ext>
            </a:extLst>
          </p:cNvPr>
          <p:cNvSpPr txBox="1"/>
          <p:nvPr/>
        </p:nvSpPr>
        <p:spPr>
          <a:xfrm>
            <a:off x="5021713" y="1854543"/>
            <a:ext cx="130997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 image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54;p21">
            <a:extLst>
              <a:ext uri="{FF2B5EF4-FFF2-40B4-BE49-F238E27FC236}">
                <a16:creationId xmlns:a16="http://schemas.microsoft.com/office/drawing/2014/main" id="{D1BE9DDC-9CBC-5DFE-7377-9222E66F32A3}"/>
              </a:ext>
            </a:extLst>
          </p:cNvPr>
          <p:cNvSpPr txBox="1"/>
          <p:nvPr/>
        </p:nvSpPr>
        <p:spPr>
          <a:xfrm>
            <a:off x="2746536" y="4944566"/>
            <a:ext cx="199125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 Reference Images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55;p21">
            <a:extLst>
              <a:ext uri="{FF2B5EF4-FFF2-40B4-BE49-F238E27FC236}">
                <a16:creationId xmlns:a16="http://schemas.microsoft.com/office/drawing/2014/main" id="{577104FA-4F51-D253-70ED-BD53C6214CB8}"/>
              </a:ext>
            </a:extLst>
          </p:cNvPr>
          <p:cNvSpPr txBox="1"/>
          <p:nvPr/>
        </p:nvSpPr>
        <p:spPr>
          <a:xfrm>
            <a:off x="2746536" y="5454337"/>
            <a:ext cx="1868945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</a:t>
            </a:r>
            <a:r>
              <a:rPr lang="ko-KR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256;p21">
            <a:extLst>
              <a:ext uri="{FF2B5EF4-FFF2-40B4-BE49-F238E27FC236}">
                <a16:creationId xmlns:a16="http://schemas.microsoft.com/office/drawing/2014/main" id="{636C1576-BD08-CBF6-8E01-8929B3318371}"/>
              </a:ext>
            </a:extLst>
          </p:cNvPr>
          <p:cNvGrpSpPr/>
          <p:nvPr/>
        </p:nvGrpSpPr>
        <p:grpSpPr>
          <a:xfrm>
            <a:off x="4898055" y="2725645"/>
            <a:ext cx="1547018" cy="1577129"/>
            <a:chOff x="4843121" y="2301129"/>
            <a:chExt cx="1547018" cy="1577129"/>
          </a:xfrm>
        </p:grpSpPr>
        <p:sp>
          <p:nvSpPr>
            <p:cNvPr id="32" name="Google Shape;257;p21">
              <a:extLst>
                <a:ext uri="{FF2B5EF4-FFF2-40B4-BE49-F238E27FC236}">
                  <a16:creationId xmlns:a16="http://schemas.microsoft.com/office/drawing/2014/main" id="{2CFD2CE1-0DF2-683C-B4B4-511BCF3ECB54}"/>
                </a:ext>
              </a:extLst>
            </p:cNvPr>
            <p:cNvSpPr/>
            <p:nvPr/>
          </p:nvSpPr>
          <p:spPr>
            <a:xfrm>
              <a:off x="4843121" y="2301129"/>
              <a:ext cx="1547018" cy="1577129"/>
            </a:xfrm>
            <a:prstGeom prst="rect">
              <a:avLst/>
            </a:prstGeom>
            <a:noFill/>
            <a:ln w="38100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58;p21">
              <a:extLst>
                <a:ext uri="{FF2B5EF4-FFF2-40B4-BE49-F238E27FC236}">
                  <a16:creationId xmlns:a16="http://schemas.microsoft.com/office/drawing/2014/main" id="{970C4935-3803-5D02-EE67-B2886173869C}"/>
                </a:ext>
              </a:extLst>
            </p:cNvPr>
            <p:cNvSpPr txBox="1"/>
            <p:nvPr/>
          </p:nvSpPr>
          <p:spPr>
            <a:xfrm>
              <a:off x="5380466" y="2771094"/>
              <a:ext cx="3930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sz="36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" name="Google Shape;259;p21">
            <a:extLst>
              <a:ext uri="{FF2B5EF4-FFF2-40B4-BE49-F238E27FC236}">
                <a16:creationId xmlns:a16="http://schemas.microsoft.com/office/drawing/2014/main" id="{5825FCDB-B544-C7F4-CD15-8443FC03C0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0459" y="2120119"/>
            <a:ext cx="155805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60;p21">
            <a:extLst>
              <a:ext uri="{FF2B5EF4-FFF2-40B4-BE49-F238E27FC236}">
                <a16:creationId xmlns:a16="http://schemas.microsoft.com/office/drawing/2014/main" id="{AAF06E88-4BA9-745D-F22B-7DCEDA3C3F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71" r="1813" b="9536"/>
          <a:stretch/>
        </p:blipFill>
        <p:spPr>
          <a:xfrm>
            <a:off x="4564424" y="2110880"/>
            <a:ext cx="221427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61;p21">
            <a:extLst>
              <a:ext uri="{FF2B5EF4-FFF2-40B4-BE49-F238E27FC236}">
                <a16:creationId xmlns:a16="http://schemas.microsoft.com/office/drawing/2014/main" id="{4C0A12C5-05E8-495C-7B0B-FB148850DC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71" t="2247" r="1813" b="22911"/>
          <a:stretch/>
        </p:blipFill>
        <p:spPr>
          <a:xfrm>
            <a:off x="2885276" y="5692569"/>
            <a:ext cx="300873" cy="30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62;p21">
            <a:extLst>
              <a:ext uri="{FF2B5EF4-FFF2-40B4-BE49-F238E27FC236}">
                <a16:creationId xmlns:a16="http://schemas.microsoft.com/office/drawing/2014/main" id="{E762F5EA-56C7-03D5-6669-9EBA8EB839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71" t="2247" r="1813" b="22911"/>
          <a:stretch/>
        </p:blipFill>
        <p:spPr>
          <a:xfrm>
            <a:off x="2885276" y="5182653"/>
            <a:ext cx="300873" cy="30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63;p21">
            <a:extLst>
              <a:ext uri="{FF2B5EF4-FFF2-40B4-BE49-F238E27FC236}">
                <a16:creationId xmlns:a16="http://schemas.microsoft.com/office/drawing/2014/main" id="{2FE611B7-CA6F-69D1-9D8D-F743EE21D3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7420" t="6750" r="23599" b="8762"/>
          <a:stretch/>
        </p:blipFill>
        <p:spPr>
          <a:xfrm>
            <a:off x="4677625" y="4999133"/>
            <a:ext cx="132995" cy="18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264;p21" descr="Arrow Revert Rotate Undo Replay Outline 스톡 일러스트 1390266587">
            <a:extLst>
              <a:ext uri="{FF2B5EF4-FFF2-40B4-BE49-F238E27FC236}">
                <a16:creationId xmlns:a16="http://schemas.microsoft.com/office/drawing/2014/main" id="{1839F0EC-BD34-B971-F056-1789F41C6E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81395" y="3283676"/>
            <a:ext cx="368597" cy="39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65;p21">
            <a:extLst>
              <a:ext uri="{FF2B5EF4-FFF2-40B4-BE49-F238E27FC236}">
                <a16:creationId xmlns:a16="http://schemas.microsoft.com/office/drawing/2014/main" id="{B7D23EE1-1F64-E686-DBEF-CAEA90A100B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10842" y="2120400"/>
            <a:ext cx="154701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66;p21" descr="넥타이, 사람, 벽, 실내이(가) 표시된 사진&#10;&#10;자동 생성된 설명">
            <a:extLst>
              <a:ext uri="{FF2B5EF4-FFF2-40B4-BE49-F238E27FC236}">
                <a16:creationId xmlns:a16="http://schemas.microsoft.com/office/drawing/2014/main" id="{97B530D3-96A4-DD19-7F2A-4AB6D48D027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686" t="1699" r="-686" b="22828"/>
          <a:stretch/>
        </p:blipFill>
        <p:spPr>
          <a:xfrm>
            <a:off x="3761211" y="5686604"/>
            <a:ext cx="308368" cy="30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67;p21" descr="사람, 의류, 벽, 실내이(가) 표시된 사진&#10;&#10;자동 생성된 설명">
            <a:extLst>
              <a:ext uri="{FF2B5EF4-FFF2-40B4-BE49-F238E27FC236}">
                <a16:creationId xmlns:a16="http://schemas.microsoft.com/office/drawing/2014/main" id="{68499FF0-ADBC-7755-A8BE-93134346A12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-1847" t="-1329" r="1847" b="26055"/>
          <a:stretch/>
        </p:blipFill>
        <p:spPr>
          <a:xfrm>
            <a:off x="5435399" y="5683954"/>
            <a:ext cx="322777" cy="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268;p21" descr="벽, 사람, 실내, 의류이(가) 표시된 사진&#10;&#10;자동 생성된 설명">
            <a:extLst>
              <a:ext uri="{FF2B5EF4-FFF2-40B4-BE49-F238E27FC236}">
                <a16:creationId xmlns:a16="http://schemas.microsoft.com/office/drawing/2014/main" id="{C554E174-5E8E-1D75-636F-193347FFCE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-717" b="25050"/>
          <a:stretch/>
        </p:blipFill>
        <p:spPr>
          <a:xfrm>
            <a:off x="4615481" y="5683954"/>
            <a:ext cx="308368" cy="30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69;p21" descr="사람, 여자, 검은색, 가장이(가) 표시된 사진&#10;&#10;자동 생성된 설명">
            <a:extLst>
              <a:ext uri="{FF2B5EF4-FFF2-40B4-BE49-F238E27FC236}">
                <a16:creationId xmlns:a16="http://schemas.microsoft.com/office/drawing/2014/main" id="{4890140C-5788-DF99-7294-00A8499B38F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-940" t="787" r="941" b="23901"/>
          <a:stretch/>
        </p:blipFill>
        <p:spPr>
          <a:xfrm>
            <a:off x="5032194" y="5686604"/>
            <a:ext cx="308846" cy="30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70;p21" descr="사람이(가) 표시된 사진&#10;&#10;자동 생성된 설명">
            <a:extLst>
              <a:ext uri="{FF2B5EF4-FFF2-40B4-BE49-F238E27FC236}">
                <a16:creationId xmlns:a16="http://schemas.microsoft.com/office/drawing/2014/main" id="{A99AA414-9D44-B1A3-2EB5-C247023B162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-1265" t="2205" r="1265" b="28161"/>
          <a:stretch/>
        </p:blipFill>
        <p:spPr>
          <a:xfrm>
            <a:off x="3313618" y="5691690"/>
            <a:ext cx="308369" cy="30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71;p21" descr="사람, 여자, 실내이(가) 표시된 사진&#10;&#10;자동 생성된 설명">
            <a:extLst>
              <a:ext uri="{FF2B5EF4-FFF2-40B4-BE49-F238E27FC236}">
                <a16:creationId xmlns:a16="http://schemas.microsoft.com/office/drawing/2014/main" id="{82D964F3-ABBA-E5CC-2FF0-18612669977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t="125" b="33439"/>
          <a:stretch/>
        </p:blipFill>
        <p:spPr>
          <a:xfrm>
            <a:off x="4197048" y="5683954"/>
            <a:ext cx="316355" cy="31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72;p21" descr="사람, 벽, 실내, 의류이(가) 표시된 사진&#10;&#10;자동 생성된 설명">
            <a:extLst>
              <a:ext uri="{FF2B5EF4-FFF2-40B4-BE49-F238E27FC236}">
                <a16:creationId xmlns:a16="http://schemas.microsoft.com/office/drawing/2014/main" id="{458CCF5A-27A5-0D33-D925-6DA6ABDD1654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233" t="-1060" r="-232" b="21104"/>
          <a:stretch/>
        </p:blipFill>
        <p:spPr>
          <a:xfrm>
            <a:off x="5838828" y="5683953"/>
            <a:ext cx="322777" cy="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73;p21" descr="사람, 의류, 정장, 착용이(가) 표시된 사진&#10;&#10;자동 생성된 설명">
            <a:extLst>
              <a:ext uri="{FF2B5EF4-FFF2-40B4-BE49-F238E27FC236}">
                <a16:creationId xmlns:a16="http://schemas.microsoft.com/office/drawing/2014/main" id="{0B3AE260-1928-5BAF-000D-5DEDE1D15266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5439" b="5439"/>
          <a:stretch/>
        </p:blipFill>
        <p:spPr>
          <a:xfrm>
            <a:off x="7092240" y="5683953"/>
            <a:ext cx="308369" cy="30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274;p21" descr="의류, 가발이(가) 표시된 사진&#10;&#10;자동 생성된 설명">
            <a:extLst>
              <a:ext uri="{FF2B5EF4-FFF2-40B4-BE49-F238E27FC236}">
                <a16:creationId xmlns:a16="http://schemas.microsoft.com/office/drawing/2014/main" id="{4A92DDC4-1048-E476-2E5B-A1DEEA04C443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l="-542" t="2" r="541" b="24058"/>
          <a:stretch/>
        </p:blipFill>
        <p:spPr>
          <a:xfrm>
            <a:off x="6269726" y="5690481"/>
            <a:ext cx="322777" cy="32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75;p21" descr="사람, 실내, 닫기, 응시하는이(가) 표시된 사진&#10;&#10;자동 생성된 설명">
            <a:extLst>
              <a:ext uri="{FF2B5EF4-FFF2-40B4-BE49-F238E27FC236}">
                <a16:creationId xmlns:a16="http://schemas.microsoft.com/office/drawing/2014/main" id="{B83C9CCD-5953-6273-EA80-97133AEC8306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t="8776" b="8775"/>
          <a:stretch/>
        </p:blipFill>
        <p:spPr>
          <a:xfrm>
            <a:off x="6686305" y="5698363"/>
            <a:ext cx="309627" cy="30962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276;p21">
            <a:extLst>
              <a:ext uri="{FF2B5EF4-FFF2-40B4-BE49-F238E27FC236}">
                <a16:creationId xmlns:a16="http://schemas.microsoft.com/office/drawing/2014/main" id="{9605A014-A02B-CFC1-7EC2-E7C9E2BB9160}"/>
              </a:ext>
            </a:extLst>
          </p:cNvPr>
          <p:cNvSpPr/>
          <p:nvPr/>
        </p:nvSpPr>
        <p:spPr>
          <a:xfrm>
            <a:off x="3304892" y="3051162"/>
            <a:ext cx="634189" cy="185420"/>
          </a:xfrm>
          <a:prstGeom prst="ellipse">
            <a:avLst/>
          </a:prstGeom>
          <a:solidFill>
            <a:srgbClr val="FFF2C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277;p21">
            <a:extLst>
              <a:ext uri="{FF2B5EF4-FFF2-40B4-BE49-F238E27FC236}">
                <a16:creationId xmlns:a16="http://schemas.microsoft.com/office/drawing/2014/main" id="{961C3B8C-9994-B431-D3FA-875738B9FB2D}"/>
              </a:ext>
            </a:extLst>
          </p:cNvPr>
          <p:cNvSpPr/>
          <p:nvPr/>
        </p:nvSpPr>
        <p:spPr>
          <a:xfrm>
            <a:off x="5127145" y="3089386"/>
            <a:ext cx="1034460" cy="265873"/>
          </a:xfrm>
          <a:prstGeom prst="ellipse">
            <a:avLst/>
          </a:prstGeom>
          <a:solidFill>
            <a:srgbClr val="FFF2C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278;p21">
            <a:extLst>
              <a:ext uri="{FF2B5EF4-FFF2-40B4-BE49-F238E27FC236}">
                <a16:creationId xmlns:a16="http://schemas.microsoft.com/office/drawing/2014/main" id="{E84843E8-28D7-4608-5700-04619D34059E}"/>
              </a:ext>
            </a:extLst>
          </p:cNvPr>
          <p:cNvSpPr txBox="1"/>
          <p:nvPr/>
        </p:nvSpPr>
        <p:spPr>
          <a:xfrm>
            <a:off x="2828828" y="2167179"/>
            <a:ext cx="290977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*실제로 mask(눈)영역을 지정하는건 user가 원하는 부분을 색칠할 수 있습니다!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8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01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Pipeline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CE8DC9-D76D-D301-72C6-796A5245B7AB}"/>
              </a:ext>
            </a:extLst>
          </p:cNvPr>
          <p:cNvGrpSpPr/>
          <p:nvPr/>
        </p:nvGrpSpPr>
        <p:grpSpPr>
          <a:xfrm>
            <a:off x="852171" y="1446351"/>
            <a:ext cx="8265320" cy="3965297"/>
            <a:chOff x="2450305" y="1231952"/>
            <a:chExt cx="9355263" cy="4488198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85684AF-8675-F6DE-F055-5539B302CA08}"/>
                </a:ext>
              </a:extLst>
            </p:cNvPr>
            <p:cNvCxnSpPr>
              <a:cxnSpLocks/>
            </p:cNvCxnSpPr>
            <p:nvPr/>
          </p:nvCxnSpPr>
          <p:spPr>
            <a:xfrm>
              <a:off x="6996287" y="2807414"/>
              <a:ext cx="5004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F483437-F52E-3D78-4B5E-F0E77C113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423" b="21463"/>
            <a:stretch/>
          </p:blipFill>
          <p:spPr>
            <a:xfrm>
              <a:off x="4142506" y="1593847"/>
              <a:ext cx="972975" cy="10744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EEC64A3-233D-D16E-8449-19F665ECA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423" b="21463"/>
            <a:stretch/>
          </p:blipFill>
          <p:spPr>
            <a:xfrm>
              <a:off x="4718114" y="2182955"/>
              <a:ext cx="972976" cy="10744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A24DFE5-8514-82BF-AD8B-CF1C12B3F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0305" y="2451652"/>
              <a:ext cx="850348" cy="850348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146F2F6-ABBA-27A4-F461-AEA2F2133075}"/>
                </a:ext>
              </a:extLst>
            </p:cNvPr>
            <p:cNvCxnSpPr>
              <a:cxnSpLocks/>
            </p:cNvCxnSpPr>
            <p:nvPr/>
          </p:nvCxnSpPr>
          <p:spPr>
            <a:xfrm>
              <a:off x="3390105" y="2907297"/>
              <a:ext cx="486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4CE8D7-4348-5F89-7033-C26B4560B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047" b="22074"/>
            <a:stretch/>
          </p:blipFill>
          <p:spPr>
            <a:xfrm>
              <a:off x="5389279" y="2807416"/>
              <a:ext cx="946081" cy="107440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사다리꼴[T] 17">
              <a:extLst>
                <a:ext uri="{FF2B5EF4-FFF2-40B4-BE49-F238E27FC236}">
                  <a16:creationId xmlns:a16="http://schemas.microsoft.com/office/drawing/2014/main" id="{3CD80702-8F33-AAF8-6C83-321267CC3B69}"/>
                </a:ext>
              </a:extLst>
            </p:cNvPr>
            <p:cNvSpPr/>
            <p:nvPr/>
          </p:nvSpPr>
          <p:spPr>
            <a:xfrm rot="16200000">
              <a:off x="7444389" y="2042499"/>
              <a:ext cx="1307766" cy="1529834"/>
            </a:xfrm>
            <a:prstGeom prst="trapezoi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FFBA68-1A54-CCDD-67F6-D61BF3765334}"/>
                </a:ext>
              </a:extLst>
            </p:cNvPr>
            <p:cNvSpPr txBox="1"/>
            <p:nvPr/>
          </p:nvSpPr>
          <p:spPr>
            <a:xfrm>
              <a:off x="7342560" y="2656307"/>
              <a:ext cx="1529834" cy="34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err="1"/>
                <a:t>StyleMAPGAN</a:t>
              </a:r>
              <a:endParaRPr kumimoji="1" lang="ko-KR" altLang="en-US" sz="14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73DD0F0-DE52-7F9D-4F8A-FACEBAE68491}"/>
                </a:ext>
              </a:extLst>
            </p:cNvPr>
            <p:cNvSpPr/>
            <p:nvPr/>
          </p:nvSpPr>
          <p:spPr>
            <a:xfrm>
              <a:off x="4021184" y="1431200"/>
              <a:ext cx="2399494" cy="2529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4" name="꺾인 연결선[E] 24">
              <a:extLst>
                <a:ext uri="{FF2B5EF4-FFF2-40B4-BE49-F238E27FC236}">
                  <a16:creationId xmlns:a16="http://schemas.microsoft.com/office/drawing/2014/main" id="{CCCB829D-6BDB-35BF-A70C-6166A27D7361}"/>
                </a:ext>
              </a:extLst>
            </p:cNvPr>
            <p:cNvCxnSpPr>
              <a:cxnSpLocks/>
              <a:stCxn id="23" idx="0"/>
              <a:endCxn id="23" idx="2"/>
            </p:cNvCxnSpPr>
            <p:nvPr/>
          </p:nvCxnSpPr>
          <p:spPr>
            <a:xfrm rot="16200000" flipH="1">
              <a:off x="3956110" y="2696020"/>
              <a:ext cx="2529641" cy="12700"/>
            </a:xfrm>
            <a:prstGeom prst="bentConnector5">
              <a:avLst>
                <a:gd name="adj1" fmla="val -9037"/>
                <a:gd name="adj2" fmla="val 11246827"/>
                <a:gd name="adj3" fmla="val 10903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1C30EEF-B47A-E4B6-CD36-61573AC2359E}"/>
                </a:ext>
              </a:extLst>
            </p:cNvPr>
            <p:cNvCxnSpPr>
              <a:cxnSpLocks/>
            </p:cNvCxnSpPr>
            <p:nvPr/>
          </p:nvCxnSpPr>
          <p:spPr>
            <a:xfrm>
              <a:off x="8866460" y="2807415"/>
              <a:ext cx="3370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FDD1842-94E0-F1F7-FD19-72C31AB34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46265" y="4692564"/>
              <a:ext cx="743697" cy="83461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A5ED61-233E-BE76-00FB-EE1BE0EBDEF5}"/>
                </a:ext>
              </a:extLst>
            </p:cNvPr>
            <p:cNvSpPr txBox="1"/>
            <p:nvPr/>
          </p:nvSpPr>
          <p:spPr>
            <a:xfrm>
              <a:off x="5500326" y="1231952"/>
              <a:ext cx="1370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Frames</a:t>
              </a:r>
              <a:endParaRPr kumimoji="1"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AA2322-A213-56B4-537A-7344E6B23573}"/>
                </a:ext>
              </a:extLst>
            </p:cNvPr>
            <p:cNvSpPr txBox="1"/>
            <p:nvPr/>
          </p:nvSpPr>
          <p:spPr>
            <a:xfrm>
              <a:off x="4018050" y="4388727"/>
              <a:ext cx="13709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Mask</a:t>
              </a:r>
              <a:endParaRPr kumimoji="1" lang="ko-KR" altLang="en-US" sz="1400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DAA7C0F-79B6-3241-AFD8-DF1C79D65061}"/>
                </a:ext>
              </a:extLst>
            </p:cNvPr>
            <p:cNvGrpSpPr/>
            <p:nvPr/>
          </p:nvGrpSpPr>
          <p:grpSpPr>
            <a:xfrm>
              <a:off x="9455822" y="1641890"/>
              <a:ext cx="2349746" cy="2156533"/>
              <a:chOff x="8877448" y="715437"/>
              <a:chExt cx="3398799" cy="3119325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CE202C39-D9DD-5B8C-927A-54FD4B20D4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6880" b="28122"/>
              <a:stretch/>
            </p:blipFill>
            <p:spPr>
              <a:xfrm>
                <a:off x="8877448" y="715437"/>
                <a:ext cx="1573445" cy="15384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DC1CF9C-22D6-6FE2-DF88-6BE11A5192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7026" b="27976"/>
              <a:stretch/>
            </p:blipFill>
            <p:spPr>
              <a:xfrm>
                <a:off x="9790125" y="1527113"/>
                <a:ext cx="1573445" cy="1538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0B243256-098C-01ED-AF29-1534E7E1A2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5230" b="29772"/>
              <a:stretch/>
            </p:blipFill>
            <p:spPr>
              <a:xfrm>
                <a:off x="10702802" y="2296329"/>
                <a:ext cx="1573445" cy="15384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CC95455-86EC-45F1-79EF-AD9844AF8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76240" y="4736415"/>
              <a:ext cx="457200" cy="2413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C3993AF-82B7-9415-847D-E5A557D6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1873" y="4736415"/>
              <a:ext cx="444500" cy="2159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0FF450D-987B-A175-232B-058C67DC7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7883"/>
            <a:stretch/>
          </p:blipFill>
          <p:spPr>
            <a:xfrm>
              <a:off x="6620922" y="4419956"/>
              <a:ext cx="1087796" cy="1300194"/>
            </a:xfrm>
            <a:prstGeom prst="rect">
              <a:avLst/>
            </a:prstGeom>
          </p:spPr>
        </p:pic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00B4C5A-F2D2-788E-7CF4-AE14D5B0FB88}"/>
              </a:ext>
            </a:extLst>
          </p:cNvPr>
          <p:cNvCxnSpPr>
            <a:cxnSpLocks/>
          </p:cNvCxnSpPr>
          <p:nvPr/>
        </p:nvCxnSpPr>
        <p:spPr>
          <a:xfrm>
            <a:off x="9307800" y="2774138"/>
            <a:ext cx="2977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A8D8DF8F-0898-4D72-A486-1E55EB081F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880" b="28122"/>
          <a:stretch/>
        </p:blipFill>
        <p:spPr>
          <a:xfrm>
            <a:off x="9844550" y="1960929"/>
            <a:ext cx="961060" cy="939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E28286-8109-C405-F7A1-FA51A4C1FB9D}"/>
              </a:ext>
            </a:extLst>
          </p:cNvPr>
          <p:cNvSpPr/>
          <p:nvPr/>
        </p:nvSpPr>
        <p:spPr>
          <a:xfrm>
            <a:off x="9899643" y="2011309"/>
            <a:ext cx="961060" cy="939673"/>
          </a:xfrm>
          <a:prstGeom prst="rect">
            <a:avLst/>
          </a:prstGeom>
          <a:solidFill>
            <a:srgbClr val="D1D0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53087AE-5CC8-39AC-4229-BE9CAEAF67D5}"/>
              </a:ext>
            </a:extLst>
          </p:cNvPr>
          <p:cNvSpPr/>
          <p:nvPr/>
        </p:nvSpPr>
        <p:spPr>
          <a:xfrm>
            <a:off x="9954736" y="2073108"/>
            <a:ext cx="961060" cy="939673"/>
          </a:xfrm>
          <a:prstGeom prst="rect">
            <a:avLst/>
          </a:prstGeom>
          <a:solidFill>
            <a:srgbClr val="D1D0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D6B2272-BCF9-7EEC-FF5E-75B6A0CE88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026" b="27976"/>
          <a:stretch/>
        </p:blipFill>
        <p:spPr>
          <a:xfrm>
            <a:off x="10028991" y="2136786"/>
            <a:ext cx="961060" cy="939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FDDB1F-0041-BD35-5748-3994A3DB81CB}"/>
              </a:ext>
            </a:extLst>
          </p:cNvPr>
          <p:cNvSpPr/>
          <p:nvPr/>
        </p:nvSpPr>
        <p:spPr>
          <a:xfrm>
            <a:off x="10068149" y="2221374"/>
            <a:ext cx="961060" cy="939673"/>
          </a:xfrm>
          <a:prstGeom prst="rect">
            <a:avLst/>
          </a:prstGeom>
          <a:solidFill>
            <a:srgbClr val="D1D0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3C87C8D-5F30-930C-FA18-58F9DC123432}"/>
              </a:ext>
            </a:extLst>
          </p:cNvPr>
          <p:cNvSpPr/>
          <p:nvPr/>
        </p:nvSpPr>
        <p:spPr>
          <a:xfrm>
            <a:off x="10152984" y="2301123"/>
            <a:ext cx="961060" cy="939673"/>
          </a:xfrm>
          <a:prstGeom prst="rect">
            <a:avLst/>
          </a:prstGeom>
          <a:solidFill>
            <a:srgbClr val="D1D0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7C410C-D3B0-155C-264C-F4B728727B6D}"/>
              </a:ext>
            </a:extLst>
          </p:cNvPr>
          <p:cNvSpPr/>
          <p:nvPr/>
        </p:nvSpPr>
        <p:spPr>
          <a:xfrm>
            <a:off x="10232675" y="2375753"/>
            <a:ext cx="961060" cy="939673"/>
          </a:xfrm>
          <a:prstGeom prst="rect">
            <a:avLst/>
          </a:prstGeom>
          <a:solidFill>
            <a:srgbClr val="D1D0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367B434-6451-344C-11C2-93B9F42ED4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230" b="29772"/>
          <a:stretch/>
        </p:blipFill>
        <p:spPr>
          <a:xfrm>
            <a:off x="10325080" y="2478533"/>
            <a:ext cx="961060" cy="939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80C68-4ECA-363F-EADD-207B70298C73}"/>
              </a:ext>
            </a:extLst>
          </p:cNvPr>
          <p:cNvSpPr txBox="1"/>
          <p:nvPr/>
        </p:nvSpPr>
        <p:spPr>
          <a:xfrm>
            <a:off x="187734" y="3288992"/>
            <a:ext cx="2166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Video /Camera</a:t>
            </a:r>
            <a:endParaRPr kumimoji="1"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DE2785-679E-6068-FED3-28E997405379}"/>
              </a:ext>
            </a:extLst>
          </p:cNvPr>
          <p:cNvSpPr txBox="1"/>
          <p:nvPr/>
        </p:nvSpPr>
        <p:spPr>
          <a:xfrm>
            <a:off x="9658967" y="3637112"/>
            <a:ext cx="2166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Inference using only stylized keyframes and optical flow</a:t>
            </a:r>
            <a:endParaRPr kumimoji="1" lang="ko-KR" altLang="en-US" sz="12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A7B1CA2-376F-0ADC-6883-FA594D066F09}"/>
              </a:ext>
            </a:extLst>
          </p:cNvPr>
          <p:cNvCxnSpPr>
            <a:cxnSpLocks/>
          </p:cNvCxnSpPr>
          <p:nvPr/>
        </p:nvCxnSpPr>
        <p:spPr>
          <a:xfrm>
            <a:off x="10668610" y="4258782"/>
            <a:ext cx="0" cy="567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84F9AC64-F204-A298-CDEB-340839E17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904" y="5038565"/>
            <a:ext cx="1024798" cy="102479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65AC1B7-19C6-81D7-8479-F19E7C102374}"/>
              </a:ext>
            </a:extLst>
          </p:cNvPr>
          <p:cNvSpPr txBox="1"/>
          <p:nvPr/>
        </p:nvSpPr>
        <p:spPr>
          <a:xfrm>
            <a:off x="9658968" y="6275663"/>
            <a:ext cx="2166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Output(video)</a:t>
            </a:r>
            <a:endParaRPr kumimoji="1" lang="ko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60317E-B2AC-A67A-D909-5FA1E739B589}"/>
              </a:ext>
            </a:extLst>
          </p:cNvPr>
          <p:cNvSpPr txBox="1"/>
          <p:nvPr/>
        </p:nvSpPr>
        <p:spPr>
          <a:xfrm>
            <a:off x="2777030" y="5509602"/>
            <a:ext cx="2467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Extract key frame and optical flow</a:t>
            </a:r>
          </a:p>
          <a:p>
            <a:pPr algn="ctr"/>
            <a:r>
              <a:rPr lang="en-US" altLang="ko-KR" sz="1200" dirty="0"/>
              <a:t>using flow-net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1808C3-F9F4-3C1F-84F4-31EC7268D25B}"/>
              </a:ext>
            </a:extLst>
          </p:cNvPr>
          <p:cNvSpPr txBox="1"/>
          <p:nvPr/>
        </p:nvSpPr>
        <p:spPr>
          <a:xfrm>
            <a:off x="6947358" y="3852957"/>
            <a:ext cx="2509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Apply </a:t>
            </a:r>
            <a:r>
              <a:rPr lang="en-US" altLang="ko-KR" sz="1200" dirty="0" err="1"/>
              <a:t>StyleMapGAN</a:t>
            </a:r>
            <a:r>
              <a:rPr lang="en-US" altLang="ko-KR" sz="1200" dirty="0"/>
              <a:t> on keyframes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426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91FB6-BDF7-4CFE-B742-4101405B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6" y="0"/>
            <a:ext cx="11617174" cy="7397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dirty="0"/>
              <a:t>Problem &amp; </a:t>
            </a:r>
            <a:r>
              <a:rPr lang="en-US" altLang="ko-KR" b="0" dirty="0"/>
              <a:t>Future work</a:t>
            </a:r>
            <a:endParaRPr lang="ko-KR" alt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A9188-15AD-0E2A-CCEE-8668C0F7F75B}"/>
              </a:ext>
            </a:extLst>
          </p:cNvPr>
          <p:cNvSpPr txBox="1"/>
          <p:nvPr/>
        </p:nvSpPr>
        <p:spPr>
          <a:xfrm>
            <a:off x="389135" y="1095186"/>
            <a:ext cx="1845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&lt;Problem&gt;</a:t>
            </a:r>
            <a:endParaRPr lang="ko-KR" altLang="en-US" sz="2400" b="1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9C1E6E6-94AE-5913-7E1D-6D3C18B1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22" y="3997405"/>
            <a:ext cx="4141313" cy="242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6A57274-3B05-7FBF-F238-38F449583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4" y="1610473"/>
            <a:ext cx="3977387" cy="230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37D747A-B606-C6D5-7095-04B763C01C69}"/>
              </a:ext>
            </a:extLst>
          </p:cNvPr>
          <p:cNvGrpSpPr/>
          <p:nvPr/>
        </p:nvGrpSpPr>
        <p:grpSpPr>
          <a:xfrm>
            <a:off x="5234517" y="1811609"/>
            <a:ext cx="6335399" cy="1184452"/>
            <a:chOff x="2821126" y="4094914"/>
            <a:chExt cx="7751234" cy="1449153"/>
          </a:xfrm>
        </p:grpSpPr>
        <p:pic>
          <p:nvPicPr>
            <p:cNvPr id="11" name="그림 10" descr="실내, 사람, 창문이(가) 표시된 사진&#10;&#10;자동 생성된 설명">
              <a:extLst>
                <a:ext uri="{FF2B5EF4-FFF2-40B4-BE49-F238E27FC236}">
                  <a16:creationId xmlns:a16="http://schemas.microsoft.com/office/drawing/2014/main" id="{29F28F60-C7F0-755C-5768-DEFDA4787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246" y="4097864"/>
              <a:ext cx="1446203" cy="1446203"/>
            </a:xfrm>
            <a:prstGeom prst="rect">
              <a:avLst/>
            </a:prstGeom>
          </p:spPr>
        </p:pic>
        <p:pic>
          <p:nvPicPr>
            <p:cNvPr id="12" name="그림 11" descr="실내, 사람, 벽이(가) 표시된 사진&#10;&#10;자동 생성된 설명">
              <a:extLst>
                <a:ext uri="{FF2B5EF4-FFF2-40B4-BE49-F238E27FC236}">
                  <a16:creationId xmlns:a16="http://schemas.microsoft.com/office/drawing/2014/main" id="{630EE53F-5AFA-0431-542A-E48715EAD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126" y="4094915"/>
              <a:ext cx="1446203" cy="1446203"/>
            </a:xfrm>
            <a:prstGeom prst="rect">
              <a:avLst/>
            </a:prstGeom>
          </p:spPr>
        </p:pic>
        <p:pic>
          <p:nvPicPr>
            <p:cNvPr id="13" name="그림 12" descr="사람, 실내, 창문이(가) 표시된 사진&#10;&#10;자동 생성된 설명">
              <a:extLst>
                <a:ext uri="{FF2B5EF4-FFF2-40B4-BE49-F238E27FC236}">
                  <a16:creationId xmlns:a16="http://schemas.microsoft.com/office/drawing/2014/main" id="{0C5EE947-0BB2-7793-4054-61A6C563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520" y="4094914"/>
              <a:ext cx="1446203" cy="1446203"/>
            </a:xfrm>
            <a:prstGeom prst="rect">
              <a:avLst/>
            </a:prstGeom>
          </p:spPr>
        </p:pic>
        <p:pic>
          <p:nvPicPr>
            <p:cNvPr id="14" name="그림 13" descr="사람, 실내, 벽이(가) 표시된 사진&#10;&#10;자동 생성된 설명">
              <a:extLst>
                <a:ext uri="{FF2B5EF4-FFF2-40B4-BE49-F238E27FC236}">
                  <a16:creationId xmlns:a16="http://schemas.microsoft.com/office/drawing/2014/main" id="{27AE743F-6144-4596-F268-3A0FBAC24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157" y="4094914"/>
              <a:ext cx="1446203" cy="1446203"/>
            </a:xfrm>
            <a:prstGeom prst="rect">
              <a:avLst/>
            </a:prstGeom>
          </p:spPr>
        </p:pic>
        <p:pic>
          <p:nvPicPr>
            <p:cNvPr id="15" name="그림 14" descr="사람, 실내, 창문이(가) 표시된 사진&#10;&#10;자동 생성된 설명">
              <a:extLst>
                <a:ext uri="{FF2B5EF4-FFF2-40B4-BE49-F238E27FC236}">
                  <a16:creationId xmlns:a16="http://schemas.microsoft.com/office/drawing/2014/main" id="{073ABB34-64FF-8404-EBCC-7E08D5289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883" y="4094914"/>
              <a:ext cx="1446203" cy="1446203"/>
            </a:xfrm>
            <a:prstGeom prst="rect">
              <a:avLst/>
            </a:prstGeom>
          </p:spPr>
        </p:pic>
      </p:grpSp>
      <p:sp>
        <p:nvSpPr>
          <p:cNvPr id="16" name="화살표: 위로 구부러짐 15">
            <a:extLst>
              <a:ext uri="{FF2B5EF4-FFF2-40B4-BE49-F238E27FC236}">
                <a16:creationId xmlns:a16="http://schemas.microsoft.com/office/drawing/2014/main" id="{F8E4FFE8-F801-0021-E108-8BA5977DA096}"/>
              </a:ext>
            </a:extLst>
          </p:cNvPr>
          <p:cNvSpPr/>
          <p:nvPr/>
        </p:nvSpPr>
        <p:spPr>
          <a:xfrm>
            <a:off x="8673531" y="3370527"/>
            <a:ext cx="1009359" cy="276422"/>
          </a:xfrm>
          <a:prstGeom prst="curvedUpArrow">
            <a:avLst/>
          </a:prstGeom>
          <a:solidFill>
            <a:srgbClr val="18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화살표: 위로 구부러짐 16">
            <a:extLst>
              <a:ext uri="{FF2B5EF4-FFF2-40B4-BE49-F238E27FC236}">
                <a16:creationId xmlns:a16="http://schemas.microsoft.com/office/drawing/2014/main" id="{6BD4DB30-AE41-E245-583E-9E16E87FC06C}"/>
              </a:ext>
            </a:extLst>
          </p:cNvPr>
          <p:cNvSpPr/>
          <p:nvPr/>
        </p:nvSpPr>
        <p:spPr>
          <a:xfrm flipH="1">
            <a:off x="7291183" y="3370526"/>
            <a:ext cx="1009359" cy="276423"/>
          </a:xfrm>
          <a:prstGeom prst="curvedUpArrow">
            <a:avLst/>
          </a:prstGeom>
          <a:solidFill>
            <a:srgbClr val="18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34A44C-4DDB-8909-2325-F47B2F4C00F7}"/>
              </a:ext>
            </a:extLst>
          </p:cNvPr>
          <p:cNvSpPr txBox="1"/>
          <p:nvPr/>
        </p:nvSpPr>
        <p:spPr>
          <a:xfrm>
            <a:off x="7567628" y="3054471"/>
            <a:ext cx="1524242" cy="2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정면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원본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860A13-BF6D-DBCF-9AE3-A03F9EF25AA4}"/>
              </a:ext>
            </a:extLst>
          </p:cNvPr>
          <p:cNvSpPr txBox="1"/>
          <p:nvPr/>
        </p:nvSpPr>
        <p:spPr>
          <a:xfrm>
            <a:off x="6271622" y="3054471"/>
            <a:ext cx="1524242" cy="2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좌측 원본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00204B-720D-2ABE-90C5-8656DA4511FD}"/>
              </a:ext>
            </a:extLst>
          </p:cNvPr>
          <p:cNvSpPr txBox="1"/>
          <p:nvPr/>
        </p:nvSpPr>
        <p:spPr>
          <a:xfrm>
            <a:off x="8920769" y="3054471"/>
            <a:ext cx="1524242" cy="2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우측 원본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3D029-E70F-12A4-072B-777C5ECE4393}"/>
              </a:ext>
            </a:extLst>
          </p:cNvPr>
          <p:cNvSpPr txBox="1"/>
          <p:nvPr/>
        </p:nvSpPr>
        <p:spPr>
          <a:xfrm>
            <a:off x="4892316" y="3054471"/>
            <a:ext cx="1524242" cy="2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좌측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F750C9-F1AB-17F5-8D4F-DC28EFF5E82C}"/>
              </a:ext>
            </a:extLst>
          </p:cNvPr>
          <p:cNvSpPr txBox="1"/>
          <p:nvPr/>
        </p:nvSpPr>
        <p:spPr>
          <a:xfrm>
            <a:off x="10273911" y="3054471"/>
            <a:ext cx="1524242" cy="276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우측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E69E87-FE16-A766-A673-73B5BB3E43E4}"/>
              </a:ext>
            </a:extLst>
          </p:cNvPr>
          <p:cNvSpPr txBox="1"/>
          <p:nvPr/>
        </p:nvSpPr>
        <p:spPr>
          <a:xfrm>
            <a:off x="4892316" y="3997405"/>
            <a:ext cx="7251216" cy="200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The reconstruction quality is low in the data on Asians.</a:t>
            </a:r>
          </a:p>
          <a:p>
            <a:pPr>
              <a:lnSpc>
                <a:spcPct val="150000"/>
              </a:lnSpc>
            </a:pPr>
            <a:endParaRPr lang="en-US" altLang="ko-KR" sz="13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2.   Video generation can be unnatural when learning is conducted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     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only with one-way appearance data, such as front/rear, and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     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when the angle of a person's face is rotated to show a new aspect.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31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91FB6-BDF7-4CFE-B742-4101405B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6" y="0"/>
            <a:ext cx="11617174" cy="7397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buClr>
                <a:srgbClr val="002060"/>
              </a:buClr>
              <a:defRPr/>
            </a:pPr>
            <a:r>
              <a:rPr lang="en-US" altLang="ko-KR" dirty="0"/>
              <a:t>Problem &amp; </a:t>
            </a:r>
            <a:r>
              <a:rPr lang="en-US" altLang="ko-KR" b="0" dirty="0"/>
              <a:t>Future work</a:t>
            </a:r>
            <a:endParaRPr lang="ko-KR" alt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A9188-15AD-0E2A-CCEE-8668C0F7F75B}"/>
              </a:ext>
            </a:extLst>
          </p:cNvPr>
          <p:cNvSpPr txBox="1"/>
          <p:nvPr/>
        </p:nvSpPr>
        <p:spPr>
          <a:xfrm>
            <a:off x="389135" y="1095186"/>
            <a:ext cx="2370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&lt;Future work&gt;</a:t>
            </a:r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E69E87-FE16-A766-A673-73B5BB3E43E4}"/>
              </a:ext>
            </a:extLst>
          </p:cNvPr>
          <p:cNvSpPr txBox="1"/>
          <p:nvPr/>
        </p:nvSpPr>
        <p:spPr>
          <a:xfrm>
            <a:off x="389135" y="4014450"/>
            <a:ext cx="6074996" cy="211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Train the model on K-face dataset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Use video generation through optical flow prediction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Extract the face landmark to calculate the main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    coordinates of the eyes, nose, mouth and face contour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(face landmark detection)</a:t>
            </a:r>
            <a:endParaRPr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" descr="이미지 분야 한국인 얼굴 이미지 데이터베이스 구조 이미지 예시">
            <a:extLst>
              <a:ext uri="{FF2B5EF4-FFF2-40B4-BE49-F238E27FC236}">
                <a16:creationId xmlns:a16="http://schemas.microsoft.com/office/drawing/2014/main" id="{3AA8D1AE-C94F-18F5-8AA7-42E3CC20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97" y="1801816"/>
            <a:ext cx="3720005" cy="201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A23217CA-A714-FA6E-F2D4-BEC343534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31" y="1360483"/>
            <a:ext cx="6394286" cy="241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E88029FB-125F-840B-05B8-292B443E0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42" y="4014450"/>
            <a:ext cx="4595233" cy="256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7213B24-68D1-C6A7-5F0E-191D706EF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17" y="5632921"/>
            <a:ext cx="1332193" cy="123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B95228-9743-4113-B1EC-303658534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" y="1473937"/>
            <a:ext cx="11064240" cy="23876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Thank You!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BBD1C0-CBAF-44D9-B8F9-E50B8F9BF4F0}"/>
              </a:ext>
            </a:extLst>
          </p:cNvPr>
          <p:cNvCxnSpPr/>
          <p:nvPr/>
        </p:nvCxnSpPr>
        <p:spPr>
          <a:xfrm>
            <a:off x="261937" y="3340100"/>
            <a:ext cx="11668125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98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04A89-5D70-A380-A500-D27B4797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D7465-15FD-01BC-C140-15D0946003DC}"/>
              </a:ext>
            </a:extLst>
          </p:cNvPr>
          <p:cNvSpPr txBox="1"/>
          <p:nvPr/>
        </p:nvSpPr>
        <p:spPr>
          <a:xfrm>
            <a:off x="303363" y="1304452"/>
            <a:ext cx="11065209" cy="168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Editing real images with </a:t>
            </a:r>
            <a:r>
              <a:rPr lang="en-US" altLang="ko-KR" sz="2400" b="1" dirty="0"/>
              <a:t>GANs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/>
              <a:t>Time consuming optimization for projecting real images to the latent vectors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/>
              <a:t>Inaccurate embedding through an encoder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2E736-7024-557D-7DAB-CD38097F244F}"/>
              </a:ext>
            </a:extLst>
          </p:cNvPr>
          <p:cNvSpPr txBox="1"/>
          <p:nvPr/>
        </p:nvSpPr>
        <p:spPr>
          <a:xfrm>
            <a:off x="303363" y="3329522"/>
            <a:ext cx="7221913" cy="168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Editing real images with </a:t>
            </a:r>
            <a:r>
              <a:rPr lang="en-US" altLang="ko-KR" sz="2400" b="1" dirty="0" err="1"/>
              <a:t>StyleMapGAN</a:t>
            </a:r>
            <a:endParaRPr lang="en-US" altLang="ko-KR" sz="2400" b="1" dirty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/>
              <a:t>Intermediate latent space has spatial dimensions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400" dirty="0"/>
              <a:t>Spatially variant modulation replaces </a:t>
            </a:r>
            <a:r>
              <a:rPr lang="en-US" altLang="ko-KR" sz="2400" dirty="0" err="1"/>
              <a:t>AdaIN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406E3-6F0F-1D0F-532E-69B0DD757D0C}"/>
              </a:ext>
            </a:extLst>
          </p:cNvPr>
          <p:cNvSpPr txBox="1"/>
          <p:nvPr/>
        </p:nvSpPr>
        <p:spPr>
          <a:xfrm>
            <a:off x="1839610" y="5291667"/>
            <a:ext cx="8512780" cy="11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“Make the embedding through an encoder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/>
              <a:t>more accurate while maintaining the properties of GANs”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9375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EE14E9-16F9-F790-42B7-3BE2072D9BA4}"/>
              </a:ext>
            </a:extLst>
          </p:cNvPr>
          <p:cNvSpPr txBox="1"/>
          <p:nvPr/>
        </p:nvSpPr>
        <p:spPr>
          <a:xfrm>
            <a:off x="392184" y="960028"/>
            <a:ext cx="10996152" cy="2343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GAN : </a:t>
            </a:r>
            <a:r>
              <a:rPr lang="en-US" altLang="ko-KR" sz="2000" dirty="0"/>
              <a:t>naturally learn to encode rich semantics within the latent space,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thus changing the latent code leads to manipulating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the corresponding attributes of the output images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-&gt; But, </a:t>
            </a:r>
            <a:r>
              <a:rPr lang="en-US" altLang="ko-KR" sz="2000" u="sng" dirty="0"/>
              <a:t>challenging</a:t>
            </a:r>
            <a:r>
              <a:rPr lang="en-US" altLang="ko-KR" sz="2000" dirty="0"/>
              <a:t> to apply these manipulations to real images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since the </a:t>
            </a:r>
            <a:r>
              <a:rPr lang="en-US" altLang="ko-KR" sz="2000" b="1" dirty="0"/>
              <a:t>GAN lacks an inverse mapping </a:t>
            </a:r>
            <a:r>
              <a:rPr lang="en-US" altLang="ko-KR" sz="2000" dirty="0"/>
              <a:t>from an image back to its corresponding latent code.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23058-DD34-E59C-F8B8-F60C357CBE08}"/>
              </a:ext>
            </a:extLst>
          </p:cNvPr>
          <p:cNvSpPr txBox="1"/>
          <p:nvPr/>
        </p:nvSpPr>
        <p:spPr>
          <a:xfrm>
            <a:off x="392184" y="3303362"/>
            <a:ext cx="11864658" cy="280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Solution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/>
              <a:t>i2i : requires pre-defined tasks and heavy supervision(input-output pairs, class labels 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)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/>
              <a:t>Pretrained GAN by optimizing the latent code : doesn’t guaranteed that optimized code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Would be placed in the original latent space of GAN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3) Train extra encoder : low fidelity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-&gt; </a:t>
            </a:r>
            <a:r>
              <a:rPr lang="en-US" altLang="ko-KR" sz="2000" b="1" dirty="0"/>
              <a:t>absence of spatial dimensions</a:t>
            </a:r>
            <a:r>
              <a:rPr lang="en-US" altLang="ko-KR" sz="2000" dirty="0"/>
              <a:t>(compress image’s local semantic into a vector in entangled manner)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D0CA8-DA36-3BC8-88CC-0C098337D8D3}"/>
              </a:ext>
            </a:extLst>
          </p:cNvPr>
          <p:cNvSpPr txBox="1"/>
          <p:nvPr/>
        </p:nvSpPr>
        <p:spPr>
          <a:xfrm>
            <a:off x="2443750" y="6218830"/>
            <a:ext cx="7304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002060"/>
                </a:solidFill>
              </a:rPr>
              <a:t>Stylemap</a:t>
            </a:r>
            <a:r>
              <a:rPr lang="en-US" altLang="ko-KR" sz="2400" b="1" dirty="0">
                <a:solidFill>
                  <a:srgbClr val="002060"/>
                </a:solidFill>
              </a:rPr>
              <a:t>(tensor with explicit spatial dimensions)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0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68A87-0613-A26D-5A59-F8ECFFCA442F}"/>
              </a:ext>
            </a:extLst>
          </p:cNvPr>
          <p:cNvSpPr txBox="1"/>
          <p:nvPr/>
        </p:nvSpPr>
        <p:spPr>
          <a:xfrm>
            <a:off x="2222583" y="1304333"/>
            <a:ext cx="7778733" cy="1951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/>
              <a:t>Our goal is to project images to a </a:t>
            </a:r>
            <a:r>
              <a:rPr lang="en-US" altLang="ko-KR" sz="2800" b="1" dirty="0"/>
              <a:t>latent space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/>
              <a:t>accurately</a:t>
            </a:r>
            <a:r>
              <a:rPr lang="en-US" altLang="ko-KR" sz="2800" dirty="0"/>
              <a:t> with an encoder </a:t>
            </a:r>
            <a:r>
              <a:rPr lang="en-US" altLang="ko-KR" sz="2800" b="1" dirty="0"/>
              <a:t>in real-time </a:t>
            </a:r>
            <a:r>
              <a:rPr lang="en-US" altLang="ko-KR" sz="2800" dirty="0"/>
              <a:t>and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/>
              <a:t>locally manipulate images </a:t>
            </a:r>
            <a:r>
              <a:rPr lang="en-US" altLang="ko-KR" sz="2800" dirty="0"/>
              <a:t>on the latent space.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E5B4E-4CDA-C9C6-EBD2-7E8B94BC2814}"/>
              </a:ext>
            </a:extLst>
          </p:cNvPr>
          <p:cNvSpPr txBox="1"/>
          <p:nvPr/>
        </p:nvSpPr>
        <p:spPr>
          <a:xfrm>
            <a:off x="2222583" y="4968892"/>
            <a:ext cx="8054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002060"/>
                </a:solidFill>
              </a:rPr>
              <a:t>StyleMap</a:t>
            </a:r>
            <a:r>
              <a:rPr lang="en-US" altLang="ko-KR" sz="3200" b="1" dirty="0">
                <a:solidFill>
                  <a:srgbClr val="002060"/>
                </a:solidFill>
              </a:rPr>
              <a:t> &amp; Spatially variant modulation</a:t>
            </a:r>
            <a:endParaRPr lang="ko-KR" altLang="en-US" sz="3200" b="1" dirty="0">
              <a:solidFill>
                <a:srgbClr val="00206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A584295-723A-F18E-DB70-7E32622BD14C}"/>
              </a:ext>
            </a:extLst>
          </p:cNvPr>
          <p:cNvCxnSpPr>
            <a:cxnSpLocks/>
          </p:cNvCxnSpPr>
          <p:nvPr/>
        </p:nvCxnSpPr>
        <p:spPr>
          <a:xfrm flipH="1">
            <a:off x="6096000" y="3602621"/>
            <a:ext cx="15949" cy="986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5DE50B-7DBC-1C07-3758-B0E119E87BE4}"/>
              </a:ext>
            </a:extLst>
          </p:cNvPr>
          <p:cNvSpPr txBox="1"/>
          <p:nvPr/>
        </p:nvSpPr>
        <p:spPr>
          <a:xfrm>
            <a:off x="2957271" y="5553667"/>
            <a:ext cx="65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(style map = intermediate latent space with spatial dimensions)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10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Stylemap</a:t>
            </a:r>
            <a:r>
              <a:rPr lang="en-US" altLang="ko-KR" dirty="0"/>
              <a:t>-based generator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C0A050-016A-300B-5B08-E9B8580F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63" y="1272551"/>
            <a:ext cx="6461123" cy="4642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07888A-FA5E-D691-4638-C5DB1E82E3DB}"/>
              </a:ext>
            </a:extLst>
          </p:cNvPr>
          <p:cNvSpPr txBox="1"/>
          <p:nvPr/>
        </p:nvSpPr>
        <p:spPr>
          <a:xfrm>
            <a:off x="6764486" y="2326753"/>
            <a:ext cx="5333383" cy="2533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Traditional mapping network :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make style vectors to control feature map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create a </a:t>
            </a:r>
            <a:r>
              <a:rPr lang="en-US" altLang="ko-KR" b="1" dirty="0" err="1">
                <a:solidFill>
                  <a:srgbClr val="002060"/>
                </a:solidFill>
              </a:rPr>
              <a:t>stylemap</a:t>
            </a:r>
            <a:r>
              <a:rPr lang="en-US" altLang="ko-KR" dirty="0"/>
              <a:t> with spatial dimensions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/>
              <a:t>Projection of real image is effective at inference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dirty="0"/>
              <a:t>Enable local editing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69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Stylemap</a:t>
            </a:r>
            <a:r>
              <a:rPr lang="en-US" altLang="ko-KR" dirty="0"/>
              <a:t>-based generator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C0A050-016A-300B-5B08-E9B8580F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63" y="1272551"/>
            <a:ext cx="6461123" cy="4642113"/>
          </a:xfrm>
          <a:prstGeom prst="rect">
            <a:avLst/>
          </a:prstGeom>
        </p:spPr>
      </p:pic>
      <p:pic>
        <p:nvPicPr>
          <p:cNvPr id="6" name="Picture 2" descr="[GAN 시리즈][StyleGAN] A Style-Based Generator Architecture for Generative Adversarial Networks -1편">
            <a:extLst>
              <a:ext uri="{FF2B5EF4-FFF2-40B4-BE49-F238E27FC236}">
                <a16:creationId xmlns:a16="http://schemas.microsoft.com/office/drawing/2014/main" id="{4CA47EF7-4FDC-C817-3B74-F5D104428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8" t="13110" b="18582"/>
          <a:stretch/>
        </p:blipFill>
        <p:spPr bwMode="auto">
          <a:xfrm>
            <a:off x="7267426" y="1380749"/>
            <a:ext cx="4133637" cy="483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930ED4-2845-C6B5-20C4-7072B4AFA0EE}"/>
              </a:ext>
            </a:extLst>
          </p:cNvPr>
          <p:cNvSpPr txBox="1"/>
          <p:nvPr/>
        </p:nvSpPr>
        <p:spPr>
          <a:xfrm>
            <a:off x="2257064" y="6126249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StylemapGAN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C1F9B-3149-1BDC-7354-080F9B85FAD8}"/>
              </a:ext>
            </a:extLst>
          </p:cNvPr>
          <p:cNvSpPr txBox="1"/>
          <p:nvPr/>
        </p:nvSpPr>
        <p:spPr>
          <a:xfrm>
            <a:off x="8891519" y="6126249"/>
            <a:ext cx="114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StyleGAN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A1FD51-BCF8-B2C9-75DA-28BF954EECF5}"/>
              </a:ext>
            </a:extLst>
          </p:cNvPr>
          <p:cNvSpPr/>
          <p:nvPr/>
        </p:nvSpPr>
        <p:spPr>
          <a:xfrm>
            <a:off x="405114" y="4259484"/>
            <a:ext cx="1307939" cy="4166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55BE4-9961-E313-199E-7788AC30C0C9}"/>
              </a:ext>
            </a:extLst>
          </p:cNvPr>
          <p:cNvSpPr txBox="1"/>
          <p:nvPr/>
        </p:nvSpPr>
        <p:spPr>
          <a:xfrm>
            <a:off x="733325" y="4676172"/>
            <a:ext cx="1889749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Determine spatially </a:t>
            </a:r>
          </a:p>
          <a:p>
            <a:pPr algn="ctr"/>
            <a:r>
              <a:rPr lang="en-US" altLang="ko-KR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diverse affine parameters</a:t>
            </a:r>
            <a:endParaRPr lang="ko-KR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F53B867-76E2-4237-DE44-BBD5B24A1037}"/>
              </a:ext>
            </a:extLst>
          </p:cNvPr>
          <p:cNvSpPr/>
          <p:nvPr/>
        </p:nvSpPr>
        <p:spPr>
          <a:xfrm>
            <a:off x="2792883" y="1485804"/>
            <a:ext cx="925677" cy="4166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546C7-8DA9-55D9-AC56-DA15F9DFFC45}"/>
              </a:ext>
            </a:extLst>
          </p:cNvPr>
          <p:cNvSpPr txBox="1"/>
          <p:nvPr/>
        </p:nvSpPr>
        <p:spPr>
          <a:xfrm>
            <a:off x="3659434" y="1021346"/>
            <a:ext cx="2548646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Match the resolutions of </a:t>
            </a:r>
            <a:r>
              <a:rPr lang="en-US" altLang="ko-KR" sz="1200" dirty="0" err="1"/>
              <a:t>stylemaps</a:t>
            </a:r>
            <a:endParaRPr lang="en-US" altLang="ko-KR" sz="1200" dirty="0"/>
          </a:p>
          <a:p>
            <a:pPr algn="ctr"/>
            <a:r>
              <a:rPr lang="en-US" altLang="ko-KR" sz="1200" dirty="0"/>
              <a:t>with the feature maps</a:t>
            </a:r>
            <a:endParaRPr lang="ko-KR" altLang="en-US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93AA3C-78BB-F30D-74BA-8D8158EDC87A}"/>
              </a:ext>
            </a:extLst>
          </p:cNvPr>
          <p:cNvSpPr/>
          <p:nvPr/>
        </p:nvSpPr>
        <p:spPr>
          <a:xfrm>
            <a:off x="4221500" y="1799390"/>
            <a:ext cx="603107" cy="33384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EEE761-F96C-A918-924E-8BFE0BCDC5D2}"/>
              </a:ext>
            </a:extLst>
          </p:cNvPr>
          <p:cNvSpPr txBox="1"/>
          <p:nvPr/>
        </p:nvSpPr>
        <p:spPr>
          <a:xfrm>
            <a:off x="3408824" y="5223383"/>
            <a:ext cx="3355662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Affine transform : produces parameters</a:t>
            </a:r>
          </a:p>
          <a:p>
            <a:pPr algn="ctr"/>
            <a:r>
              <a:rPr lang="en-US" altLang="ko-KR" sz="1200" dirty="0"/>
              <a:t>for the modulation regarding resized </a:t>
            </a:r>
            <a:r>
              <a:rPr lang="en-US" altLang="ko-KR" sz="1200" dirty="0" err="1"/>
              <a:t>stylemap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6439B0-DBB2-0E51-7BE9-B089CA6E7C4E}"/>
                  </a:ext>
                </a:extLst>
              </p:cNvPr>
              <p:cNvSpPr txBox="1"/>
              <p:nvPr/>
            </p:nvSpPr>
            <p:spPr>
              <a:xfrm>
                <a:off x="4120813" y="5685048"/>
                <a:ext cx="1931683" cy="4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6439B0-DBB2-0E51-7BE9-B089CA6E7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813" y="5685048"/>
                <a:ext cx="1931683" cy="445378"/>
              </a:xfrm>
              <a:prstGeom prst="rect">
                <a:avLst/>
              </a:prstGeom>
              <a:blipFill>
                <a:blip r:embed="rId4"/>
                <a:stretch>
                  <a:fillRect l="-1893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51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DA7BC-0D48-4D35-9AD7-37E656CE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&amp; Losses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258AC1-56A8-6578-306A-E9F5D5AC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8" y="986440"/>
            <a:ext cx="4959422" cy="4294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B183C0-77A0-15F0-01B5-E2269A6A4F62}"/>
              </a:ext>
            </a:extLst>
          </p:cNvPr>
          <p:cNvSpPr txBox="1"/>
          <p:nvPr/>
        </p:nvSpPr>
        <p:spPr>
          <a:xfrm>
            <a:off x="303363" y="5287171"/>
            <a:ext cx="7264040" cy="1434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/>
              <a:t>G and E are trained to reconstruct real images in pixel-level and perceptual-level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/>
              <a:t>Image and E tries to reconstruct the </a:t>
            </a:r>
            <a:r>
              <a:rPr lang="en-US" altLang="ko-KR" sz="1500" dirty="0" err="1"/>
              <a:t>stylemap</a:t>
            </a:r>
            <a:r>
              <a:rPr lang="en-US" altLang="ko-KR" sz="1500" dirty="0"/>
              <a:t> with MSE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/>
              <a:t>D attempts to classify the real images and the fake images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/>
              <a:t>E tries to reconstruct more realistic images by competing with D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A8600-683A-6A02-FD94-20603C0406B5}"/>
              </a:ext>
            </a:extLst>
          </p:cNvPr>
          <p:cNvSpPr txBox="1"/>
          <p:nvPr/>
        </p:nvSpPr>
        <p:spPr>
          <a:xfrm>
            <a:off x="6352333" y="3429000"/>
            <a:ext cx="5651996" cy="1991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Domain-guided loss : push projected latent code to remain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in the original latent space of GAN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(reconstruct images from the encoder tries to be classified as real)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Latent reconstruction loss : MSE in the w space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Image reconstruction loss : MSE in image pixel-level space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Perceptual loss : LPIPS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E539F5F-3E62-D3C3-CB6C-ECE2D3AE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867" y="5112200"/>
            <a:ext cx="3379618" cy="16487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38874C0-2D6C-4E7B-45AA-5B96FED98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144" y="1161939"/>
            <a:ext cx="4050328" cy="21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2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C7AA9-69DB-9856-2BCA-FC457ABF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 descr="사람, 실외, 닫기이(가) 표시된 사진&#10;&#10;자동 생성된 설명">
            <a:extLst>
              <a:ext uri="{FF2B5EF4-FFF2-40B4-BE49-F238E27FC236}">
                <a16:creationId xmlns:a16="http://schemas.microsoft.com/office/drawing/2014/main" id="{BBB7E070-DB85-E7AC-B6FC-2DC88F86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178" y="2209800"/>
            <a:ext cx="2438400" cy="2438400"/>
          </a:xfrm>
          <a:prstGeom prst="rect">
            <a:avLst/>
          </a:prstGeom>
        </p:spPr>
      </p:pic>
      <p:pic>
        <p:nvPicPr>
          <p:cNvPr id="9" name="그림 8" descr="사람, 실외, 닫기이(가) 표시된 사진&#10;&#10;자동 생성된 설명">
            <a:extLst>
              <a:ext uri="{FF2B5EF4-FFF2-40B4-BE49-F238E27FC236}">
                <a16:creationId xmlns:a16="http://schemas.microsoft.com/office/drawing/2014/main" id="{96B4E2E9-A5C4-B18D-443A-71122C395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68" y="2195689"/>
            <a:ext cx="2438400" cy="2438400"/>
          </a:xfrm>
          <a:prstGeom prst="rect">
            <a:avLst/>
          </a:prstGeom>
        </p:spPr>
      </p:pic>
      <p:pic>
        <p:nvPicPr>
          <p:cNvPr id="13" name="그림 12" descr="사람, 실외, 미소, 닫기이(가) 표시된 사진&#10;&#10;자동 생성된 설명">
            <a:extLst>
              <a:ext uri="{FF2B5EF4-FFF2-40B4-BE49-F238E27FC236}">
                <a16:creationId xmlns:a16="http://schemas.microsoft.com/office/drawing/2014/main" id="{CD7B302A-E2A7-7BD2-DCB1-E29E25C75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2" y="2209800"/>
            <a:ext cx="2438400" cy="2438400"/>
          </a:xfrm>
          <a:prstGeom prst="rect">
            <a:avLst/>
          </a:prstGeom>
        </p:spPr>
      </p:pic>
      <p:pic>
        <p:nvPicPr>
          <p:cNvPr id="15" name="그림 14" descr="사람, 실외, 미소, 닫기이(가) 표시된 사진&#10;&#10;자동 생성된 설명">
            <a:extLst>
              <a:ext uri="{FF2B5EF4-FFF2-40B4-BE49-F238E27FC236}">
                <a16:creationId xmlns:a16="http://schemas.microsoft.com/office/drawing/2014/main" id="{9D18DA23-E1D8-2692-A6EF-0497173A0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45" y="2209800"/>
            <a:ext cx="2438400" cy="2438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1B2C7A-9D29-A708-7915-0A24DCD2E261}"/>
              </a:ext>
            </a:extLst>
          </p:cNvPr>
          <p:cNvSpPr txBox="1"/>
          <p:nvPr/>
        </p:nvSpPr>
        <p:spPr>
          <a:xfrm>
            <a:off x="1229171" y="482035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original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6FB3C-2134-1220-38CA-F5FD995BC113}"/>
              </a:ext>
            </a:extLst>
          </p:cNvPr>
          <p:cNvSpPr txBox="1"/>
          <p:nvPr/>
        </p:nvSpPr>
        <p:spPr>
          <a:xfrm>
            <a:off x="4200683" y="4820355"/>
            <a:ext cx="75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recon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C3F42-F6E4-F80D-E7CE-78DBCE44D3B7}"/>
              </a:ext>
            </a:extLst>
          </p:cNvPr>
          <p:cNvSpPr txBox="1"/>
          <p:nvPr/>
        </p:nvSpPr>
        <p:spPr>
          <a:xfrm>
            <a:off x="7122693" y="482035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local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3A0D0-536B-D83D-33F3-EAEA7E9DB412}"/>
              </a:ext>
            </a:extLst>
          </p:cNvPr>
          <p:cNvSpPr txBox="1"/>
          <p:nvPr/>
        </p:nvSpPr>
        <p:spPr>
          <a:xfrm>
            <a:off x="10227136" y="4820355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global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A00D75-4CE7-6D20-73B4-539E65DBBF74}"/>
              </a:ext>
            </a:extLst>
          </p:cNvPr>
          <p:cNvSpPr txBox="1"/>
          <p:nvPr/>
        </p:nvSpPr>
        <p:spPr>
          <a:xfrm>
            <a:off x="485422" y="1483647"/>
            <a:ext cx="208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&lt;heavy makeup&gt;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6960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C7AA9-69DB-9856-2BCA-FC457ABF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4" name="그림 3" descr="가장, 사람, 그룹, 실내이(가) 표시된 사진&#10;&#10;자동 생성된 설명">
            <a:extLst>
              <a:ext uri="{FF2B5EF4-FFF2-40B4-BE49-F238E27FC236}">
                <a16:creationId xmlns:a16="http://schemas.microsoft.com/office/drawing/2014/main" id="{09A55C64-EB64-9A8E-9E13-6182E0AE0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7" y="1275643"/>
            <a:ext cx="3839633" cy="5119511"/>
          </a:xfrm>
          <a:prstGeom prst="rect">
            <a:avLst/>
          </a:prstGeom>
        </p:spPr>
      </p:pic>
      <p:pic>
        <p:nvPicPr>
          <p:cNvPr id="6" name="그림 5" descr="가장, 정장이(가) 표시된 사진&#10;&#10;자동 생성된 설명">
            <a:extLst>
              <a:ext uri="{FF2B5EF4-FFF2-40B4-BE49-F238E27FC236}">
                <a16:creationId xmlns:a16="http://schemas.microsoft.com/office/drawing/2014/main" id="{F43A3C8E-93F8-B3A0-C48D-42E92FA88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44" y="3188302"/>
            <a:ext cx="6431139" cy="1294192"/>
          </a:xfrm>
          <a:prstGeom prst="rect">
            <a:avLst/>
          </a:prstGeom>
        </p:spPr>
      </p:pic>
      <p:pic>
        <p:nvPicPr>
          <p:cNvPr id="8" name="그림 7" descr="가장이(가) 표시된 사진&#10;&#10;자동 생성된 설명">
            <a:extLst>
              <a:ext uri="{FF2B5EF4-FFF2-40B4-BE49-F238E27FC236}">
                <a16:creationId xmlns:a16="http://schemas.microsoft.com/office/drawing/2014/main" id="{4D31FB41-C86D-CF57-45F1-8BB22BA87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44" y="1275643"/>
            <a:ext cx="6431139" cy="1294191"/>
          </a:xfrm>
          <a:prstGeom prst="rect">
            <a:avLst/>
          </a:prstGeom>
        </p:spPr>
      </p:pic>
      <p:pic>
        <p:nvPicPr>
          <p:cNvPr id="14" name="그림 13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E96ABFC4-9895-C453-4078-E7B8D7B5B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89" y="5100962"/>
            <a:ext cx="1294192" cy="1294192"/>
          </a:xfrm>
          <a:prstGeom prst="rect">
            <a:avLst/>
          </a:prstGeom>
        </p:spPr>
      </p:pic>
      <p:pic>
        <p:nvPicPr>
          <p:cNvPr id="16" name="그림 15" descr="사람, 남자, 넥타이, 벽이(가) 표시된 사진&#10;&#10;자동 생성된 설명">
            <a:extLst>
              <a:ext uri="{FF2B5EF4-FFF2-40B4-BE49-F238E27FC236}">
                <a16:creationId xmlns:a16="http://schemas.microsoft.com/office/drawing/2014/main" id="{91FD1FAA-36E9-7FD5-253A-95D1C1584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87" y="5100962"/>
            <a:ext cx="1294192" cy="1294192"/>
          </a:xfrm>
          <a:prstGeom prst="rect">
            <a:avLst/>
          </a:prstGeom>
        </p:spPr>
      </p:pic>
      <p:pic>
        <p:nvPicPr>
          <p:cNvPr id="18" name="그림 17" descr="사람, 남자, 넥타이, 정장이(가) 표시된 사진&#10;&#10;자동 생성된 설명">
            <a:extLst>
              <a:ext uri="{FF2B5EF4-FFF2-40B4-BE49-F238E27FC236}">
                <a16:creationId xmlns:a16="http://schemas.microsoft.com/office/drawing/2014/main" id="{E62FF42E-80D4-3762-D19A-F91952B77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91" y="5100962"/>
            <a:ext cx="1294192" cy="1294192"/>
          </a:xfrm>
          <a:prstGeom prst="rect">
            <a:avLst/>
          </a:prstGeom>
        </p:spPr>
      </p:pic>
      <p:pic>
        <p:nvPicPr>
          <p:cNvPr id="20" name="그림 19" descr="실루엣이(가) 표시된 사진&#10;&#10;자동 생성된 설명">
            <a:extLst>
              <a:ext uri="{FF2B5EF4-FFF2-40B4-BE49-F238E27FC236}">
                <a16:creationId xmlns:a16="http://schemas.microsoft.com/office/drawing/2014/main" id="{EF8B9800-9F79-7A7C-967E-B6532ED8F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44" y="5100962"/>
            <a:ext cx="1294192" cy="1294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518D6-4299-B417-7BE8-3563E06B5AD3}"/>
              </a:ext>
            </a:extLst>
          </p:cNvPr>
          <p:cNvSpPr txBox="1"/>
          <p:nvPr/>
        </p:nvSpPr>
        <p:spPr>
          <a:xfrm>
            <a:off x="7484460" y="4622451"/>
            <a:ext cx="192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/>
              <a:t>Stylemixing</a:t>
            </a:r>
            <a:r>
              <a:rPr lang="en-US" altLang="ko-KR" sz="1600" dirty="0"/>
              <a:t>(coarse)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B0F4C-CEBD-DA43-91AF-4E02A803619D}"/>
              </a:ext>
            </a:extLst>
          </p:cNvPr>
          <p:cNvSpPr txBox="1"/>
          <p:nvPr/>
        </p:nvSpPr>
        <p:spPr>
          <a:xfrm>
            <a:off x="7608052" y="2709791"/>
            <a:ext cx="168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err="1"/>
              <a:t>Stylemixing</a:t>
            </a:r>
            <a:r>
              <a:rPr lang="en-US" altLang="ko-KR" sz="1600" dirty="0"/>
              <a:t>(fine)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0A641-B054-A7A9-067E-60C686810074}"/>
              </a:ext>
            </a:extLst>
          </p:cNvPr>
          <p:cNvSpPr txBox="1"/>
          <p:nvPr/>
        </p:nvSpPr>
        <p:spPr>
          <a:xfrm>
            <a:off x="7502163" y="6496923"/>
            <a:ext cx="18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Local editing(nose)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D46AA-B5A0-D47C-C4AB-714763AE1D8E}"/>
              </a:ext>
            </a:extLst>
          </p:cNvPr>
          <p:cNvSpPr txBox="1"/>
          <p:nvPr/>
        </p:nvSpPr>
        <p:spPr>
          <a:xfrm>
            <a:off x="1642316" y="6496923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Random generation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114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3">
      <a:majorFont>
        <a:latin typeface="Segoe UI"/>
        <a:ea typeface="맑은 고딕"/>
        <a:cs typeface=""/>
      </a:majorFont>
      <a:minorFont>
        <a:latin typeface="Segoe U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8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5815</TotalTime>
  <Words>640</Words>
  <Application>Microsoft Office PowerPoint</Application>
  <PresentationFormat>와이드스크린</PresentationFormat>
  <Paragraphs>122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Cambria Math</vt:lpstr>
      <vt:lpstr>Segoe UI</vt:lpstr>
      <vt:lpstr>Times New Roman</vt:lpstr>
      <vt:lpstr>맑은 고딕</vt:lpstr>
      <vt:lpstr>Office 테마</vt:lpstr>
      <vt:lpstr>StyleMapGAN [AICP] interactive video style transfer</vt:lpstr>
      <vt:lpstr>Abstract</vt:lpstr>
      <vt:lpstr>Introduction</vt:lpstr>
      <vt:lpstr>Goal</vt:lpstr>
      <vt:lpstr>Stylemap-based generator</vt:lpstr>
      <vt:lpstr>Stylemap-based generator</vt:lpstr>
      <vt:lpstr>Training &amp; Losses</vt:lpstr>
      <vt:lpstr>Experiments</vt:lpstr>
      <vt:lpstr>Experiments</vt:lpstr>
      <vt:lpstr>Prototype</vt:lpstr>
      <vt:lpstr>Pipeline</vt:lpstr>
      <vt:lpstr>Problem &amp; Future work</vt:lpstr>
      <vt:lpstr>Problem &amp;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Deep Learning Week 01-2</dc:title>
  <dc:creator>Jaejun</dc:creator>
  <cp:lastModifiedBy>김 하연</cp:lastModifiedBy>
  <cp:revision>119</cp:revision>
  <dcterms:created xsi:type="dcterms:W3CDTF">2021-08-30T04:21:51Z</dcterms:created>
  <dcterms:modified xsi:type="dcterms:W3CDTF">2022-06-24T02:20:29Z</dcterms:modified>
</cp:coreProperties>
</file>